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4" r:id="rId7"/>
    <p:sldId id="265" r:id="rId8"/>
    <p:sldId id="267" r:id="rId9"/>
    <p:sldId id="260" r:id="rId10"/>
    <p:sldId id="261" r:id="rId11"/>
    <p:sldId id="262" r:id="rId12"/>
    <p:sldId id="263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7"/>
    <p:restoredTop sz="93165"/>
  </p:normalViewPr>
  <p:slideViewPr>
    <p:cSldViewPr snapToGrid="0" snapToObjects="1">
      <p:cViewPr>
        <p:scale>
          <a:sx n="77" d="100"/>
          <a:sy n="77" d="100"/>
        </p:scale>
        <p:origin x="-376" y="-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4F4AF-B4EB-8C44-BD1F-BC567DD92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679944"/>
            <a:ext cx="10111562" cy="3785191"/>
          </a:xfrm>
        </p:spPr>
        <p:txBody>
          <a:bodyPr>
            <a:normAutofit/>
          </a:bodyPr>
          <a:lstStyle/>
          <a:p>
            <a:pPr algn="r"/>
            <a:r>
              <a:rPr lang="en-US" sz="1400" dirty="0"/>
              <a:t>KATJA </a:t>
            </a:r>
            <a:r>
              <a:rPr lang="en-US" sz="1400" dirty="0" err="1"/>
              <a:t>SCHRÖter</a:t>
            </a:r>
            <a:endParaRPr lang="en-US" sz="1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C7C21F-1A47-3D44-B491-1B3367A8F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488558"/>
            <a:ext cx="10823944" cy="3189769"/>
          </a:xfrm>
        </p:spPr>
        <p:txBody>
          <a:bodyPr>
            <a:normAutofit lnSpcReduction="10000"/>
          </a:bodyPr>
          <a:lstStyle/>
          <a:p>
            <a:pPr algn="ctr"/>
            <a:endParaRPr lang="en-US" sz="4400" b="1" i="1" dirty="0"/>
          </a:p>
          <a:p>
            <a:pPr algn="ctr"/>
            <a:r>
              <a:rPr lang="en-US" sz="4400" b="1" i="1" dirty="0"/>
              <a:t>THE POSTMAN ALWAYS RINGS TWICE</a:t>
            </a:r>
            <a:r>
              <a:rPr lang="en-US" sz="4400" dirty="0"/>
              <a:t>:</a:t>
            </a:r>
          </a:p>
          <a:p>
            <a:pPr algn="ctr"/>
            <a:r>
              <a:rPr lang="en-US" sz="4400" dirty="0"/>
              <a:t> FROM THE GREAT DEPRESSION IN THE US TO EAST GERMANY </a:t>
            </a:r>
          </a:p>
          <a:p>
            <a:pPr algn="ctr"/>
            <a:r>
              <a:rPr lang="en-US" sz="4400" dirty="0"/>
              <a:t>AFTER UNIFICATION  </a:t>
            </a:r>
          </a:p>
        </p:txBody>
      </p:sp>
    </p:spTree>
    <p:extLst>
      <p:ext uri="{BB962C8B-B14F-4D97-AF65-F5344CB8AC3E}">
        <p14:creationId xmlns:p14="http://schemas.microsoft.com/office/powerpoint/2010/main" val="1996311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E5AC25-6D6C-9948-A1E1-68847A7A7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1" y="839073"/>
            <a:ext cx="4307070" cy="2866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5D305D-65D3-7A41-AF33-E5333108B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085" y="1946200"/>
            <a:ext cx="3635413" cy="44120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DE7B93-7620-BE40-AF5D-C3DBC05D3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412" y="1656732"/>
            <a:ext cx="4027118" cy="28907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1F2023-9B97-6C4A-BE06-6682FB8863CB}"/>
              </a:ext>
            </a:extLst>
          </p:cNvPr>
          <p:cNvSpPr txBox="1"/>
          <p:nvPr/>
        </p:nvSpPr>
        <p:spPr>
          <a:xfrm>
            <a:off x="276447" y="3939583"/>
            <a:ext cx="3104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lonna MT" pitchFamily="82" charset="77"/>
              </a:rPr>
              <a:t>CHRISTIAN PETZOLD</a:t>
            </a:r>
          </a:p>
          <a:p>
            <a:r>
              <a:rPr lang="en-US" dirty="0">
                <a:latin typeface="Colonna MT" pitchFamily="82" charset="77"/>
              </a:rPr>
              <a:t>BERLIN FILM FESTIVAL 2012</a:t>
            </a:r>
          </a:p>
          <a:p>
            <a:r>
              <a:rPr lang="en-US" dirty="0">
                <a:latin typeface="Colonna MT" pitchFamily="82" charset="77"/>
              </a:rPr>
              <a:t>SILVER BEAR FOR </a:t>
            </a:r>
            <a:r>
              <a:rPr lang="en-US" i="1" dirty="0">
                <a:latin typeface="Colonna MT" pitchFamily="82" charset="77"/>
              </a:rPr>
              <a:t>BARBARA</a:t>
            </a:r>
            <a:endParaRPr lang="en-US" dirty="0">
              <a:latin typeface="Colonna MT" pitchFamily="8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BC7908-6B8F-D743-A898-2E50A21728D3}"/>
              </a:ext>
            </a:extLst>
          </p:cNvPr>
          <p:cNvSpPr txBox="1"/>
          <p:nvPr/>
        </p:nvSpPr>
        <p:spPr>
          <a:xfrm>
            <a:off x="4742121" y="1105786"/>
            <a:ext cx="3019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lonna MT" pitchFamily="82" charset="77"/>
              </a:rPr>
              <a:t>NINA HOSS – DIVA OF GERMAN FILM TODAY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D25353-F558-914C-8483-E71D709516CD}"/>
              </a:ext>
            </a:extLst>
          </p:cNvPr>
          <p:cNvSpPr txBox="1"/>
          <p:nvPr/>
        </p:nvSpPr>
        <p:spPr>
          <a:xfrm>
            <a:off x="8761228" y="4862912"/>
            <a:ext cx="3430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lonna MT" pitchFamily="82" charset="77"/>
              </a:rPr>
              <a:t>BENNO FÜRMANN -</a:t>
            </a:r>
          </a:p>
          <a:p>
            <a:r>
              <a:rPr lang="en-US" dirty="0">
                <a:latin typeface="Colonna MT" pitchFamily="82" charset="77"/>
              </a:rPr>
              <a:t>THE “BRUCE WILLIS” OF GERMAN FILM</a:t>
            </a:r>
          </a:p>
        </p:txBody>
      </p:sp>
    </p:spTree>
    <p:extLst>
      <p:ext uri="{BB962C8B-B14F-4D97-AF65-F5344CB8AC3E}">
        <p14:creationId xmlns:p14="http://schemas.microsoft.com/office/powerpoint/2010/main" val="2487891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E73D67-78C0-404B-A8A0-13F07494543A}"/>
              </a:ext>
            </a:extLst>
          </p:cNvPr>
          <p:cNvSpPr txBox="1"/>
          <p:nvPr/>
        </p:nvSpPr>
        <p:spPr>
          <a:xfrm>
            <a:off x="3040912" y="914400"/>
            <a:ext cx="7230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lonna MT" pitchFamily="82" charset="77"/>
              </a:rPr>
              <a:t>FILMS BY CHRISTIAN PETZOLD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6BDDD5-BDF2-FD45-B203-FAC7C6839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084" y="2219103"/>
            <a:ext cx="2538818" cy="35885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648A30-8241-D147-8DF0-45E29DE8E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993" y="1499175"/>
            <a:ext cx="2496569" cy="47553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E6C0A6-8ED9-AA4F-A298-D7DA2CDAF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653" y="1942655"/>
            <a:ext cx="2865164" cy="40354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57146C-6037-5C4B-BA2B-2DA2D899156B}"/>
              </a:ext>
            </a:extLst>
          </p:cNvPr>
          <p:cNvSpPr txBox="1"/>
          <p:nvPr/>
        </p:nvSpPr>
        <p:spPr>
          <a:xfrm>
            <a:off x="2147777" y="5978096"/>
            <a:ext cx="1382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54CE74-25B5-2243-8B2A-C282814D3011}"/>
              </a:ext>
            </a:extLst>
          </p:cNvPr>
          <p:cNvSpPr txBox="1"/>
          <p:nvPr/>
        </p:nvSpPr>
        <p:spPr>
          <a:xfrm flipH="1">
            <a:off x="5720315" y="6347428"/>
            <a:ext cx="80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038747-1BDC-4246-90E8-E0D8243A7563}"/>
              </a:ext>
            </a:extLst>
          </p:cNvPr>
          <p:cNvSpPr txBox="1"/>
          <p:nvPr/>
        </p:nvSpPr>
        <p:spPr>
          <a:xfrm>
            <a:off x="9365643" y="6162762"/>
            <a:ext cx="1127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3497639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1D7B0C-D464-4846-AF33-DCEA15B7A37C}"/>
              </a:ext>
            </a:extLst>
          </p:cNvPr>
          <p:cNvSpPr txBox="1"/>
          <p:nvPr/>
        </p:nvSpPr>
        <p:spPr>
          <a:xfrm>
            <a:off x="2703443" y="874643"/>
            <a:ext cx="7772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lonna MT" pitchFamily="82" charset="77"/>
              </a:rPr>
              <a:t>CHRISTIAN PETZOLD ABOUT HIS FILM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C52576-768D-F04B-8F05-58CBC60C4E37}"/>
              </a:ext>
            </a:extLst>
          </p:cNvPr>
          <p:cNvSpPr txBox="1"/>
          <p:nvPr/>
        </p:nvSpPr>
        <p:spPr>
          <a:xfrm>
            <a:off x="1172817" y="2067338"/>
            <a:ext cx="101577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lonna MT" pitchFamily="82" charset="77"/>
              </a:rPr>
              <a:t>THE FILM ALSO FOCUSES ON THE NOTION OF </a:t>
            </a:r>
            <a:r>
              <a:rPr lang="en-US" sz="2800" i="1" dirty="0">
                <a:latin typeface="Colonna MT" pitchFamily="82" charset="77"/>
              </a:rPr>
              <a:t>HEIMAT</a:t>
            </a:r>
            <a:r>
              <a:rPr lang="en-US" sz="2800" dirty="0">
                <a:latin typeface="Colonna MT" pitchFamily="82" charset="77"/>
              </a:rPr>
              <a:t>.</a:t>
            </a:r>
          </a:p>
          <a:p>
            <a:r>
              <a:rPr lang="en-US" sz="2800" dirty="0">
                <a:latin typeface="Colonna MT" pitchFamily="82" charset="77"/>
              </a:rPr>
              <a:t>WHEN PEOPLE USE THIS TERM IN GERMANY FOREIGNERS HAVE TO BE CAREFUL. THAT’S WHY I THOUGHT IT IMPORTANT THAT IT IS EXACTLY A TURK LIKE ALI WHO, IN THE MIDDLE OF SAXONY-ANHALT, HAS THE MONEY AND OWNS THE HOUSE AND THE COMPANY.  CAIN’S NOVEL IS ABOUT A GREEK AS WELL. THAT RACISM PLAYS AN IMPORTANT ROLE IN THE NOVEL WAS NEVER PROPERLY ACKNOWLEDGED.  THIS KIND OF RACISM IS HIDDEN - IN A TERRIBLE WAY – IN THE IDEA OF </a:t>
            </a:r>
            <a:r>
              <a:rPr lang="en-US" sz="2800" i="1" dirty="0">
                <a:latin typeface="Colonna MT" pitchFamily="82" charset="77"/>
              </a:rPr>
              <a:t>HEIMAT</a:t>
            </a:r>
            <a:r>
              <a:rPr lang="en-US" sz="2800" dirty="0">
                <a:latin typeface="Colonna MT" pitchFamily="82" charset="77"/>
              </a:rPr>
              <a:t>-BUILDING. </a:t>
            </a:r>
          </a:p>
        </p:txBody>
      </p:sp>
    </p:spTree>
    <p:extLst>
      <p:ext uri="{BB962C8B-B14F-4D97-AF65-F5344CB8AC3E}">
        <p14:creationId xmlns:p14="http://schemas.microsoft.com/office/powerpoint/2010/main" val="2641864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98AAAC-E4C1-7D49-AB1C-1404D7D9CC27}"/>
              </a:ext>
            </a:extLst>
          </p:cNvPr>
          <p:cNvSpPr txBox="1"/>
          <p:nvPr/>
        </p:nvSpPr>
        <p:spPr>
          <a:xfrm>
            <a:off x="1431235" y="655983"/>
            <a:ext cx="9541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lonna MT" pitchFamily="82" charset="77"/>
              </a:rPr>
              <a:t>COMPARISON WAGES (SKILLED LABOR) EAST – WEST 2017!!!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628AE0-5289-E64E-A024-B3782A52604D}"/>
              </a:ext>
            </a:extLst>
          </p:cNvPr>
          <p:cNvSpPr/>
          <p:nvPr/>
        </p:nvSpPr>
        <p:spPr>
          <a:xfrm>
            <a:off x="3048000" y="1720840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effectLst/>
                <a:latin typeface="Colonna MT" pitchFamily="82" charset="77"/>
              </a:rPr>
              <a:t>AVERAGE: WESTERN GERMANY: 43000</a:t>
            </a:r>
          </a:p>
          <a:p>
            <a:r>
              <a:rPr lang="en-US" sz="2800" dirty="0">
                <a:effectLst/>
                <a:latin typeface="Colonna MT" pitchFamily="82" charset="77"/>
              </a:rPr>
              <a:t>	highest: </a:t>
            </a:r>
            <a:r>
              <a:rPr lang="en-US" sz="2800" dirty="0" err="1">
                <a:effectLst/>
                <a:latin typeface="Colonna MT" pitchFamily="82" charset="77"/>
              </a:rPr>
              <a:t>Hessia</a:t>
            </a:r>
            <a:r>
              <a:rPr lang="en-US" sz="2800" dirty="0">
                <a:effectLst/>
                <a:latin typeface="Colonna MT" pitchFamily="82" charset="77"/>
              </a:rPr>
              <a:t> 47500</a:t>
            </a:r>
          </a:p>
          <a:p>
            <a:r>
              <a:rPr lang="en-US" sz="2800" dirty="0">
                <a:latin typeface="Colonna MT" pitchFamily="82" charset="77"/>
              </a:rPr>
              <a:t>	lowest: Schleswig-Holstein 36500</a:t>
            </a:r>
          </a:p>
          <a:p>
            <a:endParaRPr lang="en-US" sz="2800" dirty="0">
              <a:effectLst/>
              <a:latin typeface="Colonna MT" pitchFamily="82" charset="77"/>
            </a:endParaRPr>
          </a:p>
          <a:p>
            <a:r>
              <a:rPr lang="en-US" sz="2800" dirty="0">
                <a:latin typeface="Colonna MT" pitchFamily="82" charset="77"/>
              </a:rPr>
              <a:t>AVERAGE: EASTERN GERMANY: 34300</a:t>
            </a:r>
          </a:p>
          <a:p>
            <a:r>
              <a:rPr lang="en-US" sz="2800" dirty="0">
                <a:effectLst/>
                <a:latin typeface="Colonna MT" pitchFamily="82" charset="77"/>
              </a:rPr>
              <a:t>	</a:t>
            </a:r>
            <a:r>
              <a:rPr lang="en-US" sz="2800" dirty="0">
                <a:latin typeface="Colonna MT" pitchFamily="82" charset="77"/>
              </a:rPr>
              <a:t>highest: Berlin 41200</a:t>
            </a:r>
          </a:p>
          <a:p>
            <a:r>
              <a:rPr lang="en-US" sz="2800" dirty="0">
                <a:effectLst/>
                <a:latin typeface="Colonna MT" pitchFamily="82" charset="77"/>
              </a:rPr>
              <a:t>	2</a:t>
            </a:r>
            <a:r>
              <a:rPr lang="en-US" sz="2800" baseline="30000" dirty="0">
                <a:effectLst/>
                <a:latin typeface="Colonna MT" pitchFamily="82" charset="77"/>
              </a:rPr>
              <a:t>nd</a:t>
            </a:r>
            <a:r>
              <a:rPr lang="en-US" sz="2800" dirty="0">
                <a:effectLst/>
                <a:latin typeface="Colonna MT" pitchFamily="82" charset="77"/>
              </a:rPr>
              <a:t> : Thuringia 33000</a:t>
            </a:r>
          </a:p>
          <a:p>
            <a:r>
              <a:rPr lang="en-US" sz="2800" dirty="0">
                <a:latin typeface="Colonna MT" pitchFamily="82" charset="77"/>
              </a:rPr>
              <a:t>	lowest: Mecklenburg-Vorpommern</a:t>
            </a:r>
          </a:p>
          <a:p>
            <a:r>
              <a:rPr lang="en-US" sz="2800" dirty="0">
                <a:effectLst/>
                <a:latin typeface="Colonna MT" pitchFamily="82" charset="77"/>
              </a:rPr>
              <a:t>				30600</a:t>
            </a:r>
          </a:p>
        </p:txBody>
      </p:sp>
    </p:spTree>
    <p:extLst>
      <p:ext uri="{BB962C8B-B14F-4D97-AF65-F5344CB8AC3E}">
        <p14:creationId xmlns:p14="http://schemas.microsoft.com/office/powerpoint/2010/main" val="3437997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95D6E1-DEBA-984F-A8C0-6AACF2388E2B}"/>
              </a:ext>
            </a:extLst>
          </p:cNvPr>
          <p:cNvSpPr txBox="1"/>
          <p:nvPr/>
        </p:nvSpPr>
        <p:spPr>
          <a:xfrm>
            <a:off x="3458095" y="2277688"/>
            <a:ext cx="50042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olonna MT" pitchFamily="82" charset="77"/>
              </a:rPr>
              <a:t>FUTURE OF </a:t>
            </a:r>
          </a:p>
          <a:p>
            <a:pPr algn="ctr"/>
            <a:r>
              <a:rPr lang="en-US" sz="5400" dirty="0">
                <a:latin typeface="Colonna MT" pitchFamily="82" charset="77"/>
              </a:rPr>
              <a:t>UNITED GERMANY?</a:t>
            </a:r>
          </a:p>
        </p:txBody>
      </p:sp>
    </p:spTree>
    <p:extLst>
      <p:ext uri="{BB962C8B-B14F-4D97-AF65-F5344CB8AC3E}">
        <p14:creationId xmlns:p14="http://schemas.microsoft.com/office/powerpoint/2010/main" val="3091308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CB71E9-A0F0-2141-8D59-DCB5C282CC43}"/>
              </a:ext>
            </a:extLst>
          </p:cNvPr>
          <p:cNvSpPr txBox="1"/>
          <p:nvPr/>
        </p:nvSpPr>
        <p:spPr>
          <a:xfrm flipH="1">
            <a:off x="744279" y="637953"/>
            <a:ext cx="10164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lonna MT" pitchFamily="82" charset="77"/>
              </a:rPr>
              <a:t>JAMES M. CAIN’S  1934 CONTROVERSIAL CRIME NOVEL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08E4D4-EBB2-D54B-90EC-41CDECAEB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33" y="1656777"/>
            <a:ext cx="2682754" cy="39997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33E73B-B852-D54B-959F-9D80A0532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208" y="2005648"/>
            <a:ext cx="2812463" cy="4352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B4DCAE-ABBD-A942-947F-5A034271F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4292" y="1222728"/>
            <a:ext cx="4074042" cy="26028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E561BD-6CB3-CC47-9BB7-142D0B6814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3943" y="4181959"/>
            <a:ext cx="3083177" cy="22137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48939D-9294-FE44-9469-CB9A601626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9843" y="3549018"/>
            <a:ext cx="21082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49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09AE1F-F2D9-BC42-9F91-433DE64A7E7B}"/>
              </a:ext>
            </a:extLst>
          </p:cNvPr>
          <p:cNvSpPr txBox="1"/>
          <p:nvPr/>
        </p:nvSpPr>
        <p:spPr>
          <a:xfrm>
            <a:off x="5635256" y="850605"/>
            <a:ext cx="5932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lonna MT" pitchFamily="82" charset="77"/>
              </a:rPr>
              <a:t>FILM ADAPTATIONS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09C83B-39F3-0F4B-8DDC-47B0DFA6D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88" y="1773383"/>
            <a:ext cx="4018230" cy="44147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74A158-EF3F-C445-AAFE-CBC14034E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365" y="2041451"/>
            <a:ext cx="2994837" cy="41466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975207-BD84-894E-98CA-5E123137F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0755" y="1773383"/>
            <a:ext cx="4104167" cy="410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22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E97A51-9E36-8246-A809-4113C4711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29" y="511574"/>
            <a:ext cx="3917093" cy="5995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BBD01E-DFEB-284F-9859-0BAD445A5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594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73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22F9D6-0C1B-F34B-BA6B-D579C6FCE85F}"/>
              </a:ext>
            </a:extLst>
          </p:cNvPr>
          <p:cNvSpPr txBox="1"/>
          <p:nvPr/>
        </p:nvSpPr>
        <p:spPr>
          <a:xfrm>
            <a:off x="1510748" y="61622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lonna MT" pitchFamily="82" charset="77"/>
              </a:rPr>
              <a:t>MOTION PICTURE CODE/HAYS CODE – 1930 – 1968 –</a:t>
            </a:r>
          </a:p>
          <a:p>
            <a:r>
              <a:rPr lang="en-US" sz="3200" dirty="0">
                <a:latin typeface="Colonna MT" pitchFamily="82" charset="77"/>
              </a:rPr>
              <a:t>- SET OF MORAL GUIDELINES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38B8CE-8811-1C47-BEC2-A2F4E2968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2463523"/>
            <a:ext cx="4147378" cy="34104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8F0715-02A7-AC47-A80C-B253DBB49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491" y="1201856"/>
            <a:ext cx="3550807" cy="46721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9BD881-32B4-DC45-947C-C598A4B0FE15}"/>
              </a:ext>
            </a:extLst>
          </p:cNvPr>
          <p:cNvSpPr txBox="1"/>
          <p:nvPr/>
        </p:nvSpPr>
        <p:spPr>
          <a:xfrm>
            <a:off x="1358901" y="6151607"/>
            <a:ext cx="4147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LEFT: JANE (MAUREEN O’SULLIVAN) I</a:t>
            </a:r>
          </a:p>
          <a:p>
            <a:r>
              <a:rPr lang="en-US" i="1" dirty="0"/>
              <a:t>TARZAN, THE APE MAN </a:t>
            </a:r>
            <a:r>
              <a:rPr lang="en-US" dirty="0"/>
              <a:t>(1932)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5541A9-D48D-5144-99AE-C61FF71A2398}"/>
              </a:ext>
            </a:extLst>
          </p:cNvPr>
          <p:cNvSpPr txBox="1"/>
          <p:nvPr/>
        </p:nvSpPr>
        <p:spPr>
          <a:xfrm>
            <a:off x="7485491" y="5873970"/>
            <a:ext cx="4282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GILDA (MARGARITA CARMEN CANSINO A.K.A. RITA HAYWORTH</a:t>
            </a:r>
          </a:p>
          <a:p>
            <a:r>
              <a:rPr lang="en-US" dirty="0"/>
              <a:t>IN </a:t>
            </a:r>
            <a:r>
              <a:rPr lang="en-US" i="1" dirty="0"/>
              <a:t>GILDA </a:t>
            </a:r>
            <a:r>
              <a:rPr lang="en-US" dirty="0"/>
              <a:t>BY CHARLES VIDOR (1946) </a:t>
            </a:r>
          </a:p>
        </p:txBody>
      </p:sp>
    </p:spTree>
    <p:extLst>
      <p:ext uri="{BB962C8B-B14F-4D97-AF65-F5344CB8AC3E}">
        <p14:creationId xmlns:p14="http://schemas.microsoft.com/office/powerpoint/2010/main" val="4279159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E04DB4-4583-424E-A7D2-37F6AEE410EA}"/>
              </a:ext>
            </a:extLst>
          </p:cNvPr>
          <p:cNvSpPr txBox="1"/>
          <p:nvPr/>
        </p:nvSpPr>
        <p:spPr>
          <a:xfrm>
            <a:off x="417443" y="477078"/>
            <a:ext cx="10893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lonna MT" pitchFamily="82" charset="77"/>
              </a:rPr>
              <a:t>WHAT DID YOU LIKE BETTER? THE BOOK OR THE FILM?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F47313-EBAE-1B4F-8681-A15057D21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747" y="1907761"/>
            <a:ext cx="3736249" cy="29027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B7F56C-A1E1-0A4A-92FF-EF1FFAC41A8E}"/>
              </a:ext>
            </a:extLst>
          </p:cNvPr>
          <p:cNvSpPr txBox="1"/>
          <p:nvPr/>
        </p:nvSpPr>
        <p:spPr>
          <a:xfrm>
            <a:off x="675860" y="2206487"/>
            <a:ext cx="7565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lonna MT" pitchFamily="82" charset="77"/>
              </a:rPr>
              <a:t>FRENCH FILM THEORIST: ANDRÉ BAZIN (1948)</a:t>
            </a:r>
          </a:p>
          <a:p>
            <a:endParaRPr lang="en-US" sz="2800" dirty="0">
              <a:latin typeface="Colonna MT" pitchFamily="82" charset="77"/>
            </a:endParaRPr>
          </a:p>
          <a:p>
            <a:r>
              <a:rPr lang="en-US" sz="2800" dirty="0">
                <a:latin typeface="Colonna MT" pitchFamily="82" charset="77"/>
              </a:rPr>
              <a:t>BY THE YEAR 2050 WE WILL NO LONGER THINK OF FILM AND LITERATURE AS CAUGHT UP IN DICHOTOMIES BUT RATHER AS A SINGLE WORK OF ART REFLECTED BY THREE DIFFERENT MEDIA, AKIN TO THE THREE SIDES OF A PYRAMID, WITH EACH OF EQUAL VALUE. </a:t>
            </a:r>
          </a:p>
        </p:txBody>
      </p:sp>
    </p:spTree>
    <p:extLst>
      <p:ext uri="{BB962C8B-B14F-4D97-AF65-F5344CB8AC3E}">
        <p14:creationId xmlns:p14="http://schemas.microsoft.com/office/powerpoint/2010/main" val="4191036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982C65-21C5-9347-AEB9-DD4CBB0D151D}"/>
              </a:ext>
            </a:extLst>
          </p:cNvPr>
          <p:cNvSpPr txBox="1"/>
          <p:nvPr/>
        </p:nvSpPr>
        <p:spPr>
          <a:xfrm>
            <a:off x="1550504" y="655982"/>
            <a:ext cx="9462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lonna MT" pitchFamily="82" charset="77"/>
              </a:rPr>
              <a:t>CLASSIFYING THE RELATIONSHIP BETWEEN LITERARY WORK AND ADAPTATION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AC6CB5-A7BA-6A43-BFA4-2F0F6E201C68}"/>
              </a:ext>
            </a:extLst>
          </p:cNvPr>
          <p:cNvSpPr txBox="1"/>
          <p:nvPr/>
        </p:nvSpPr>
        <p:spPr>
          <a:xfrm>
            <a:off x="2286000" y="2166729"/>
            <a:ext cx="82097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2800" dirty="0">
                <a:latin typeface="Colonna MT" pitchFamily="82" charset="77"/>
              </a:rPr>
              <a:t>FIDELITY</a:t>
            </a:r>
          </a:p>
          <a:p>
            <a:pPr marL="514350" indent="-514350">
              <a:buAutoNum type="arabicParenR"/>
            </a:pPr>
            <a:r>
              <a:rPr lang="en-US" sz="2800" dirty="0">
                <a:latin typeface="Colonna MT" pitchFamily="82" charset="77"/>
              </a:rPr>
              <a:t>CRITICAL ENGAGEMENT WITH THE ORIGINAL</a:t>
            </a:r>
          </a:p>
          <a:p>
            <a:pPr marL="514350" indent="-514350">
              <a:buAutoNum type="arabicParenR"/>
            </a:pPr>
            <a:r>
              <a:rPr lang="en-US" sz="2800" dirty="0">
                <a:latin typeface="Colonna MT" pitchFamily="82" charset="77"/>
              </a:rPr>
              <a:t>BORROWING FROM OR IN THE STYLE OF THE ORIGINAL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6BE2CB-EF31-2E45-856F-E0CCDC1FD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222" y="3982611"/>
            <a:ext cx="1918352" cy="27346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156142-54A8-F24C-A924-841ECC32D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086" y="3982611"/>
            <a:ext cx="4296856" cy="24380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D37CB4-78A7-5947-A07A-85B8673EE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1931" y="3483047"/>
            <a:ext cx="2120625" cy="328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43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5F3E7C-C7A4-A948-A913-3365D557CD03}"/>
              </a:ext>
            </a:extLst>
          </p:cNvPr>
          <p:cNvSpPr txBox="1"/>
          <p:nvPr/>
        </p:nvSpPr>
        <p:spPr>
          <a:xfrm>
            <a:off x="1749287" y="695739"/>
            <a:ext cx="900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lonna MT" pitchFamily="82" charset="77"/>
              </a:rPr>
              <a:t>    CHARACTER COMPARISON:  BOOK AND FILMS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9B5D16-6B15-834C-895F-F33E277D7A0A}"/>
              </a:ext>
            </a:extLst>
          </p:cNvPr>
          <p:cNvSpPr txBox="1"/>
          <p:nvPr/>
        </p:nvSpPr>
        <p:spPr>
          <a:xfrm>
            <a:off x="1053548" y="1371600"/>
            <a:ext cx="1053547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lonna MT" pitchFamily="82" charset="77"/>
              </a:rPr>
              <a:t>						HUSBAND 			WIFE					LOVER</a:t>
            </a:r>
          </a:p>
          <a:p>
            <a:r>
              <a:rPr lang="en-US" sz="2800" dirty="0">
                <a:latin typeface="Colonna MT" pitchFamily="82" charset="77"/>
              </a:rPr>
              <a:t>NOVEL (1932)	NICK PAPADAKIS		CORA		FRANK CHAMBERS</a:t>
            </a:r>
          </a:p>
          <a:p>
            <a:r>
              <a:rPr lang="en-US" sz="2800" dirty="0">
                <a:latin typeface="Colonna MT" pitchFamily="82" charset="77"/>
              </a:rPr>
              <a:t>					GREEK, “GREASY”	FORMER PROST.		“TRAMP”</a:t>
            </a:r>
          </a:p>
          <a:p>
            <a:r>
              <a:rPr lang="en-US" sz="2800" dirty="0">
                <a:latin typeface="Colonna MT" pitchFamily="82" charset="77"/>
              </a:rPr>
              <a:t>					NAÏVE					WORRIED ABOUT	“PUNK”</a:t>
            </a:r>
          </a:p>
          <a:p>
            <a:r>
              <a:rPr lang="en-US" sz="2800" dirty="0">
                <a:latin typeface="Colonna MT" pitchFamily="82" charset="77"/>
              </a:rPr>
              <a:t>												LOOKING “MEX”</a:t>
            </a:r>
          </a:p>
          <a:p>
            <a:r>
              <a:rPr lang="en-US" sz="2800" dirty="0">
                <a:latin typeface="Colonna MT" pitchFamily="82" charset="77"/>
              </a:rPr>
              <a:t>FILM (1946)		NICK SMITH		CORA SMITH	FRANK CHAMBERS</a:t>
            </a:r>
          </a:p>
          <a:p>
            <a:r>
              <a:rPr lang="en-US" sz="2800" dirty="0">
                <a:latin typeface="Colonna MT" pitchFamily="82" charset="77"/>
              </a:rPr>
              <a:t>					OLDER, CHUBBY	”FORMER ???”	“TRAMP”</a:t>
            </a:r>
          </a:p>
          <a:p>
            <a:r>
              <a:rPr lang="en-US" sz="2800" dirty="0">
                <a:latin typeface="Colonna MT" pitchFamily="82" charset="77"/>
              </a:rPr>
              <a:t>FILM (1981)		NICK PAPADAKIS	CORA SMITH	FRANK CHAMBERS</a:t>
            </a:r>
          </a:p>
          <a:p>
            <a:r>
              <a:rPr lang="en-US" sz="2800" dirty="0">
                <a:latin typeface="Colonna MT" pitchFamily="82" charset="77"/>
              </a:rPr>
              <a:t>JERICHOW (08)	 ALI ÖZKAN			LAURA		THOMAS</a:t>
            </a:r>
          </a:p>
          <a:p>
            <a:r>
              <a:rPr lang="en-US" sz="2800" dirty="0">
                <a:latin typeface="Colonna MT" pitchFamily="82" charset="77"/>
              </a:rPr>
              <a:t>					TURKISH			DEBT 142000 EUROS	FORMER </a:t>
            </a:r>
          </a:p>
          <a:p>
            <a:r>
              <a:rPr lang="en-US" sz="2800" dirty="0">
                <a:latin typeface="Colonna MT" pitchFamily="82" charset="77"/>
              </a:rPr>
              <a:t>					ESTABLISHED							SOLDIER</a:t>
            </a:r>
          </a:p>
        </p:txBody>
      </p:sp>
    </p:spTree>
    <p:extLst>
      <p:ext uri="{BB962C8B-B14F-4D97-AF65-F5344CB8AC3E}">
        <p14:creationId xmlns:p14="http://schemas.microsoft.com/office/powerpoint/2010/main" val="1555540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0B5D7A-6F1B-D148-BD65-6A3EABD20FD5}"/>
              </a:ext>
            </a:extLst>
          </p:cNvPr>
          <p:cNvSpPr txBox="1"/>
          <p:nvPr/>
        </p:nvSpPr>
        <p:spPr>
          <a:xfrm>
            <a:off x="1105786" y="1169581"/>
            <a:ext cx="7251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lonna MT" pitchFamily="82" charset="77"/>
              </a:rPr>
              <a:t>JERICHOW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95805A-912A-B147-87C9-9804C671C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788" y="1952403"/>
            <a:ext cx="3568700" cy="4229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C75F3B-5A3F-3746-9BE3-F3BA017DB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488" y="689492"/>
            <a:ext cx="6502400" cy="4330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E8FAA9-665F-AE42-890B-D2FBB1627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930" y="4066953"/>
            <a:ext cx="3418958" cy="256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5177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1068</TotalTime>
  <Words>343</Words>
  <Application>Microsoft Macintosh PowerPoint</Application>
  <PresentationFormat>Widescreen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Colonna MT</vt:lpstr>
      <vt:lpstr>Vapor Trail</vt:lpstr>
      <vt:lpstr>KATJA SCHRÖter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Postman always rings twice: </dc:title>
  <dc:creator>Katrin Schroeter</dc:creator>
  <cp:lastModifiedBy>Katrin Schroeter</cp:lastModifiedBy>
  <cp:revision>21</cp:revision>
  <dcterms:created xsi:type="dcterms:W3CDTF">2018-04-09T20:23:02Z</dcterms:created>
  <dcterms:modified xsi:type="dcterms:W3CDTF">2018-04-10T14:35:47Z</dcterms:modified>
</cp:coreProperties>
</file>