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1"/>
  </p:notesMasterIdLst>
  <p:handoutMasterIdLst>
    <p:handoutMasterId r:id="rId42"/>
  </p:handoutMasterIdLst>
  <p:sldIdLst>
    <p:sldId id="257" r:id="rId2"/>
    <p:sldId id="351" r:id="rId3"/>
    <p:sldId id="353" r:id="rId4"/>
    <p:sldId id="354" r:id="rId5"/>
    <p:sldId id="355" r:id="rId6"/>
    <p:sldId id="356" r:id="rId7"/>
    <p:sldId id="357" r:id="rId8"/>
    <p:sldId id="359" r:id="rId9"/>
    <p:sldId id="358" r:id="rId10"/>
    <p:sldId id="360" r:id="rId11"/>
    <p:sldId id="314" r:id="rId12"/>
    <p:sldId id="329" r:id="rId13"/>
    <p:sldId id="330" r:id="rId14"/>
    <p:sldId id="331" r:id="rId15"/>
    <p:sldId id="327" r:id="rId16"/>
    <p:sldId id="352" r:id="rId17"/>
    <p:sldId id="267" r:id="rId18"/>
    <p:sldId id="268" r:id="rId19"/>
    <p:sldId id="361" r:id="rId20"/>
    <p:sldId id="362" r:id="rId21"/>
    <p:sldId id="345" r:id="rId22"/>
    <p:sldId id="347" r:id="rId23"/>
    <p:sldId id="346" r:id="rId24"/>
    <p:sldId id="348" r:id="rId25"/>
    <p:sldId id="364" r:id="rId26"/>
    <p:sldId id="365" r:id="rId27"/>
    <p:sldId id="366" r:id="rId28"/>
    <p:sldId id="367" r:id="rId29"/>
    <p:sldId id="368" r:id="rId30"/>
    <p:sldId id="369" r:id="rId31"/>
    <p:sldId id="370" r:id="rId32"/>
    <p:sldId id="363" r:id="rId33"/>
    <p:sldId id="316" r:id="rId34"/>
    <p:sldId id="371" r:id="rId35"/>
    <p:sldId id="372" r:id="rId36"/>
    <p:sldId id="309" r:id="rId37"/>
    <p:sldId id="373" r:id="rId38"/>
    <p:sldId id="374" r:id="rId39"/>
    <p:sldId id="350"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3719"/>
    <a:srgbClr val="F1F044"/>
    <a:srgbClr val="D944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584" autoAdjust="0"/>
  </p:normalViewPr>
  <p:slideViewPr>
    <p:cSldViewPr snapToGrid="0" snapToObjects="1">
      <p:cViewPr>
        <p:scale>
          <a:sx n="90" d="100"/>
          <a:sy n="90" d="100"/>
        </p:scale>
        <p:origin x="-1320" y="-8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5856"/>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950349956255"/>
          <c:y val="0.0387263150325387"/>
          <c:w val="0.860056624866336"/>
          <c:h val="0.427050331608986"/>
        </c:manualLayout>
      </c:layout>
      <c:barChart>
        <c:barDir val="col"/>
        <c:grouping val="clustered"/>
        <c:varyColors val="0"/>
        <c:ser>
          <c:idx val="0"/>
          <c:order val="0"/>
          <c:tx>
            <c:strRef>
              <c:f>Sheet1!$B$1</c:f>
              <c:strCache>
                <c:ptCount val="1"/>
                <c:pt idx="0">
                  <c:v>New Mexico*</c:v>
                </c:pt>
              </c:strCache>
            </c:strRef>
          </c:tx>
          <c:spPr>
            <a:solidFill>
              <a:schemeClr val="tx1">
                <a:lumMod val="60000"/>
                <a:lumOff val="40000"/>
              </a:schemeClr>
            </a:solidFill>
          </c:spPr>
          <c:invertIfNegative val="0"/>
          <c:dLbls>
            <c:dLbl>
              <c:idx val="0"/>
              <c:layout/>
              <c:tx>
                <c:rich>
                  <a:bodyPr/>
                  <a:lstStyle/>
                  <a:p>
                    <a:r>
                      <a:rPr lang="en-US" dirty="0"/>
                      <a:t>28</a:t>
                    </a:r>
                    <a:r>
                      <a:rPr lang="en-US" dirty="0" smtClean="0"/>
                      <a:t>%*</a:t>
                    </a:r>
                    <a:endParaRPr lang="en-US" dirty="0"/>
                  </a:p>
                </c:rich>
              </c:tx>
              <c:showLegendKey val="0"/>
              <c:showVal val="1"/>
              <c:showCatName val="0"/>
              <c:showSerName val="0"/>
              <c:showPercent val="0"/>
              <c:showBubbleSize val="0"/>
            </c:dLbl>
            <c:dLbl>
              <c:idx val="7"/>
              <c:layout/>
              <c:tx>
                <c:rich>
                  <a:bodyPr/>
                  <a:lstStyle/>
                  <a:p>
                    <a:r>
                      <a:rPr lang="en-US" dirty="0"/>
                      <a:t>19</a:t>
                    </a:r>
                    <a:r>
                      <a:rPr lang="en-US" dirty="0" smtClean="0"/>
                      <a:t>%</a:t>
                    </a:r>
                    <a:r>
                      <a:rPr lang="mr-IN" sz="2000" b="0" i="0" u="none" strike="noStrike" baseline="0" smtClean="0">
                        <a:effectLst/>
                      </a:rPr>
                      <a:t>*</a:t>
                    </a:r>
                    <a:r>
                      <a:rPr lang="mr-IN" sz="2000" b="0" i="0" u="none" strike="noStrike" baseline="0" smtClean="0"/>
                      <a:t> </a:t>
                    </a:r>
                    <a:endParaRPr lang="en-US" sz="2000" dirty="0"/>
                  </a:p>
                </c:rich>
              </c:tx>
              <c:showLegendKey val="0"/>
              <c:showVal val="1"/>
              <c:showCatName val="0"/>
              <c:showSerName val="0"/>
              <c:showPercent val="0"/>
              <c:showBubbleSize val="0"/>
            </c:dLbl>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Verbal abuse</c:v>
                </c:pt>
                <c:pt idx="1">
                  <c:v>Physical abuse</c:v>
                </c:pt>
                <c:pt idx="2">
                  <c:v>Sexual abuse</c:v>
                </c:pt>
                <c:pt idx="3">
                  <c:v>Mentally ill household member</c:v>
                </c:pt>
                <c:pt idx="4">
                  <c:v>Household member in prison</c:v>
                </c:pt>
                <c:pt idx="5">
                  <c:v>Substance-abusing household member</c:v>
                </c:pt>
                <c:pt idx="6">
                  <c:v>Parents separated/divorced</c:v>
                </c:pt>
                <c:pt idx="7">
                  <c:v>Witness domestic violence</c:v>
                </c:pt>
              </c:strCache>
            </c:strRef>
          </c:cat>
          <c:val>
            <c:numRef>
              <c:f>Sheet1!$B$2:$B$9</c:f>
              <c:numCache>
                <c:formatCode>0%</c:formatCode>
                <c:ptCount val="8"/>
                <c:pt idx="0">
                  <c:v>0.281</c:v>
                </c:pt>
                <c:pt idx="1">
                  <c:v>0.195</c:v>
                </c:pt>
                <c:pt idx="2">
                  <c:v>0.129</c:v>
                </c:pt>
                <c:pt idx="3">
                  <c:v>0.194</c:v>
                </c:pt>
                <c:pt idx="4">
                  <c:v>0.071</c:v>
                </c:pt>
                <c:pt idx="5">
                  <c:v>0.299</c:v>
                </c:pt>
                <c:pt idx="6">
                  <c:v>0.244</c:v>
                </c:pt>
                <c:pt idx="7">
                  <c:v>0.189</c:v>
                </c:pt>
              </c:numCache>
            </c:numRef>
          </c:val>
        </c:ser>
        <c:ser>
          <c:idx val="1"/>
          <c:order val="1"/>
          <c:tx>
            <c:strRef>
              <c:f>Sheet1!$C$1</c:f>
              <c:strCache>
                <c:ptCount val="1"/>
                <c:pt idx="0">
                  <c:v>All Five States**</c:v>
                </c:pt>
              </c:strCache>
            </c:strRef>
          </c:tx>
          <c:spPr>
            <a:solidFill>
              <a:srgbClr val="D96709"/>
            </a:solidFill>
          </c:spPr>
          <c:invertIfNegative val="0"/>
          <c:dLbls>
            <c:dLbl>
              <c:idx val="0"/>
              <c:layout>
                <c:manualLayout>
                  <c:x val="0.00617283950617284"/>
                  <c:y val="0.00219941107737717"/>
                </c:manualLayout>
              </c:layout>
              <c:tx>
                <c:rich>
                  <a:bodyPr/>
                  <a:lstStyle/>
                  <a:p>
                    <a:r>
                      <a:rPr lang="en-US" dirty="0"/>
                      <a:t>26</a:t>
                    </a:r>
                    <a:r>
                      <a:rPr lang="en-US" dirty="0" smtClean="0"/>
                      <a:t>%</a:t>
                    </a:r>
                    <a:endParaRPr lang="en-US" sz="2000" dirty="0"/>
                  </a:p>
                </c:rich>
              </c:tx>
              <c:showLegendKey val="0"/>
              <c:showVal val="1"/>
              <c:showCatName val="0"/>
              <c:showSerName val="0"/>
              <c:showPercent val="0"/>
              <c:showBubbleSize val="0"/>
            </c:dLbl>
            <c:dLbl>
              <c:idx val="7"/>
              <c:layout>
                <c:manualLayout>
                  <c:x val="0.00771604938271609"/>
                  <c:y val="-0.0084180979826834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Verbal abuse</c:v>
                </c:pt>
                <c:pt idx="1">
                  <c:v>Physical abuse</c:v>
                </c:pt>
                <c:pt idx="2">
                  <c:v>Sexual abuse</c:v>
                </c:pt>
                <c:pt idx="3">
                  <c:v>Mentally ill household member</c:v>
                </c:pt>
                <c:pt idx="4">
                  <c:v>Household member in prison</c:v>
                </c:pt>
                <c:pt idx="5">
                  <c:v>Substance-abusing household member</c:v>
                </c:pt>
                <c:pt idx="6">
                  <c:v>Parents separated/divorced</c:v>
                </c:pt>
                <c:pt idx="7">
                  <c:v>Witness domestic violence</c:v>
                </c:pt>
              </c:strCache>
            </c:strRef>
          </c:cat>
          <c:val>
            <c:numRef>
              <c:f>Sheet1!$C$2:$C$9</c:f>
              <c:numCache>
                <c:formatCode>0%</c:formatCode>
                <c:ptCount val="8"/>
                <c:pt idx="0">
                  <c:v>0.259</c:v>
                </c:pt>
                <c:pt idx="1">
                  <c:v>0.148</c:v>
                </c:pt>
                <c:pt idx="2">
                  <c:v>0.122</c:v>
                </c:pt>
                <c:pt idx="3">
                  <c:v>0.194</c:v>
                </c:pt>
                <c:pt idx="4">
                  <c:v>0.072</c:v>
                </c:pt>
                <c:pt idx="5">
                  <c:v>0.291</c:v>
                </c:pt>
                <c:pt idx="6">
                  <c:v>0.266</c:v>
                </c:pt>
                <c:pt idx="7">
                  <c:v>0.163</c:v>
                </c:pt>
              </c:numCache>
            </c:numRef>
          </c:val>
        </c:ser>
        <c:dLbls>
          <c:showLegendKey val="0"/>
          <c:showVal val="0"/>
          <c:showCatName val="0"/>
          <c:showSerName val="0"/>
          <c:showPercent val="0"/>
          <c:showBubbleSize val="0"/>
        </c:dLbls>
        <c:gapWidth val="51"/>
        <c:axId val="2120825224"/>
        <c:axId val="2106557704"/>
      </c:barChart>
      <c:catAx>
        <c:axId val="2120825224"/>
        <c:scaling>
          <c:orientation val="minMax"/>
        </c:scaling>
        <c:delete val="0"/>
        <c:axPos val="b"/>
        <c:numFmt formatCode="General" sourceLinked="0"/>
        <c:majorTickMark val="none"/>
        <c:minorTickMark val="none"/>
        <c:tickLblPos val="nextTo"/>
        <c:txPr>
          <a:bodyPr/>
          <a:lstStyle/>
          <a:p>
            <a:pPr>
              <a:defRPr sz="1350" baseline="0"/>
            </a:pPr>
            <a:endParaRPr lang="en-US"/>
          </a:p>
        </c:txPr>
        <c:crossAx val="2106557704"/>
        <c:crossesAt val="0.0"/>
        <c:auto val="1"/>
        <c:lblAlgn val="ctr"/>
        <c:lblOffset val="100"/>
        <c:noMultiLvlLbl val="0"/>
      </c:catAx>
      <c:valAx>
        <c:axId val="2106557704"/>
        <c:scaling>
          <c:orientation val="minMax"/>
          <c:max val="0.4"/>
          <c:min val="0.0"/>
        </c:scaling>
        <c:delete val="0"/>
        <c:axPos val="l"/>
        <c:majorGridlines>
          <c:spPr>
            <a:ln>
              <a:solidFill>
                <a:schemeClr val="bg1"/>
              </a:solidFill>
            </a:ln>
          </c:spPr>
        </c:majorGridlines>
        <c:numFmt formatCode="0%" sourceLinked="0"/>
        <c:majorTickMark val="out"/>
        <c:minorTickMark val="none"/>
        <c:tickLblPos val="nextTo"/>
        <c:crossAx val="2120825224"/>
        <c:crosses val="autoZero"/>
        <c:crossBetween val="between"/>
        <c:majorUnit val="0.2"/>
        <c:minorUnit val="0.05"/>
      </c:valAx>
    </c:plotArea>
    <c:legend>
      <c:legendPos val="r"/>
      <c:layout>
        <c:manualLayout>
          <c:xMode val="edge"/>
          <c:yMode val="edge"/>
          <c:x val="0.286624258773209"/>
          <c:y val="0.00130766188473016"/>
          <c:w val="0.500412778263828"/>
          <c:h val="0.085613161221158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dLbls>
            <c:spPr>
              <a:noFill/>
              <a:ln>
                <a:noFill/>
              </a:ln>
              <a:effectLst/>
            </c:sp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0 ACEs</c:v>
                </c:pt>
                <c:pt idx="1">
                  <c:v>1 ACEs</c:v>
                </c:pt>
                <c:pt idx="2">
                  <c:v>2 ACEs</c:v>
                </c:pt>
                <c:pt idx="3">
                  <c:v>3 ACEs</c:v>
                </c:pt>
                <c:pt idx="4">
                  <c:v>4 ACEs</c:v>
                </c:pt>
                <c:pt idx="5">
                  <c:v>≥5 ACEs</c:v>
                </c:pt>
              </c:strCache>
            </c:strRef>
          </c:cat>
          <c:val>
            <c:numRef>
              <c:f>Sheet1!$B$2:$B$7</c:f>
              <c:numCache>
                <c:formatCode>0%</c:formatCode>
                <c:ptCount val="6"/>
                <c:pt idx="0">
                  <c:v>0.390000000000001</c:v>
                </c:pt>
                <c:pt idx="1">
                  <c:v>0.218</c:v>
                </c:pt>
                <c:pt idx="2">
                  <c:v>0.126</c:v>
                </c:pt>
                <c:pt idx="3">
                  <c:v>0.101</c:v>
                </c:pt>
                <c:pt idx="4">
                  <c:v>0.071</c:v>
                </c:pt>
                <c:pt idx="5">
                  <c:v>0.0950000000000001</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00" b="1" i="0" u="none" strike="noStrike" kern="1200" spc="0" baseline="0">
                <a:solidFill>
                  <a:schemeClr val="tx1"/>
                </a:solidFill>
                <a:latin typeface="+mn-lt"/>
                <a:ea typeface="+mn-ea"/>
                <a:cs typeface="+mn-cs"/>
              </a:defRPr>
            </a:pPr>
            <a:r>
              <a:rPr lang="en-US" sz="2600" b="1" dirty="0">
                <a:solidFill>
                  <a:schemeClr val="tx1"/>
                </a:solidFill>
                <a:latin typeface="+mj-lt"/>
              </a:rPr>
              <a:t>Youth</a:t>
            </a:r>
            <a:r>
              <a:rPr lang="en-US" sz="2600" b="1" baseline="0" dirty="0">
                <a:solidFill>
                  <a:schemeClr val="tx1"/>
                </a:solidFill>
                <a:latin typeface="+mj-lt"/>
              </a:rPr>
              <a:t> (number per 10,000 youth ages 13-20) committed for incarceration by FIPS </a:t>
            </a:r>
            <a:r>
              <a:rPr lang="en-US" sz="2600" b="1" baseline="0" dirty="0" smtClean="0">
                <a:solidFill>
                  <a:schemeClr val="tx1"/>
                </a:solidFill>
                <a:latin typeface="+mj-lt"/>
              </a:rPr>
              <a:t>code (residence), </a:t>
            </a:r>
            <a:r>
              <a:rPr lang="en-US" sz="2600" b="1" baseline="0" dirty="0">
                <a:solidFill>
                  <a:schemeClr val="tx1"/>
                </a:solidFill>
                <a:latin typeface="+mj-lt"/>
              </a:rPr>
              <a:t>New Mexico fiscal years 2011-2016</a:t>
            </a:r>
            <a:endParaRPr lang="en-US" sz="2600" b="1" dirty="0">
              <a:solidFill>
                <a:schemeClr val="tx1"/>
              </a:solidFill>
              <a:latin typeface="+mj-lt"/>
            </a:endParaRPr>
          </a:p>
        </c:rich>
      </c:tx>
      <c:layout/>
      <c:overlay val="0"/>
      <c:spPr>
        <a:noFill/>
        <a:ln>
          <a:noFill/>
        </a:ln>
        <a:effectLst/>
      </c:spPr>
    </c:title>
    <c:autoTitleDeleted val="0"/>
    <c:plotArea>
      <c:layout>
        <c:manualLayout>
          <c:layoutTarget val="inner"/>
          <c:xMode val="edge"/>
          <c:yMode val="edge"/>
          <c:x val="0.0847697708672492"/>
          <c:y val="0.194792156862745"/>
          <c:w val="0.898479816605203"/>
          <c:h val="0.557429526769072"/>
        </c:manualLayout>
      </c:layout>
      <c:lineChart>
        <c:grouping val="standard"/>
        <c:varyColors val="0"/>
        <c:ser>
          <c:idx val="0"/>
          <c:order val="0"/>
          <c:tx>
            <c:strRef>
              <c:f>'Rate by FIPS roll'!$K$6</c:f>
              <c:strCache>
                <c:ptCount val="1"/>
                <c:pt idx="0">
                  <c:v>New Mexico</c:v>
                </c:pt>
              </c:strCache>
            </c:strRef>
          </c:tx>
          <c:spPr>
            <a:ln w="28575" cap="rnd">
              <a:solidFill>
                <a:schemeClr val="accent1"/>
              </a:solidFill>
              <a:round/>
            </a:ln>
            <a:effectLst/>
          </c:spPr>
          <c:marker>
            <c:symbol val="none"/>
          </c:marker>
          <c:cat>
            <c:strRef>
              <c:f>'Rate by FIPS roll'!$L$5:$O$5</c:f>
              <c:strCache>
                <c:ptCount val="4"/>
                <c:pt idx="0">
                  <c:v>2011-2013</c:v>
                </c:pt>
                <c:pt idx="1">
                  <c:v>2012-2014</c:v>
                </c:pt>
                <c:pt idx="2">
                  <c:v>2013-2015</c:v>
                </c:pt>
                <c:pt idx="3">
                  <c:v>2014-2016</c:v>
                </c:pt>
              </c:strCache>
            </c:strRef>
          </c:cat>
          <c:val>
            <c:numRef>
              <c:f>'Rate by FIPS roll'!$L$6:$O$6</c:f>
              <c:numCache>
                <c:formatCode>0.0</c:formatCode>
                <c:ptCount val="4"/>
                <c:pt idx="0">
                  <c:v>9.3</c:v>
                </c:pt>
                <c:pt idx="1">
                  <c:v>8.5</c:v>
                </c:pt>
                <c:pt idx="2">
                  <c:v>7.6</c:v>
                </c:pt>
                <c:pt idx="3">
                  <c:v>6.9</c:v>
                </c:pt>
              </c:numCache>
            </c:numRef>
          </c:val>
          <c:smooth val="0"/>
        </c:ser>
        <c:ser>
          <c:idx val="1"/>
          <c:order val="1"/>
          <c:tx>
            <c:strRef>
              <c:f>'Rate by FIPS roll'!$K$7</c:f>
              <c:strCache>
                <c:ptCount val="1"/>
                <c:pt idx="0">
                  <c:v>Metropolitan</c:v>
                </c:pt>
              </c:strCache>
            </c:strRef>
          </c:tx>
          <c:spPr>
            <a:ln w="28575" cap="rnd">
              <a:solidFill>
                <a:schemeClr val="accent2"/>
              </a:solidFill>
              <a:round/>
            </a:ln>
            <a:effectLst/>
          </c:spPr>
          <c:marker>
            <c:symbol val="none"/>
          </c:marker>
          <c:cat>
            <c:strRef>
              <c:f>'Rate by FIPS roll'!$L$5:$O$5</c:f>
              <c:strCache>
                <c:ptCount val="4"/>
                <c:pt idx="0">
                  <c:v>2011-2013</c:v>
                </c:pt>
                <c:pt idx="1">
                  <c:v>2012-2014</c:v>
                </c:pt>
                <c:pt idx="2">
                  <c:v>2013-2015</c:v>
                </c:pt>
                <c:pt idx="3">
                  <c:v>2014-2016</c:v>
                </c:pt>
              </c:strCache>
            </c:strRef>
          </c:cat>
          <c:val>
            <c:numRef>
              <c:f>'Rate by FIPS roll'!$L$7:$O$7</c:f>
              <c:numCache>
                <c:formatCode>0.0</c:formatCode>
                <c:ptCount val="4"/>
                <c:pt idx="0">
                  <c:v>8.200000000000001</c:v>
                </c:pt>
                <c:pt idx="1">
                  <c:v>8.1</c:v>
                </c:pt>
                <c:pt idx="2">
                  <c:v>6.7</c:v>
                </c:pt>
                <c:pt idx="3">
                  <c:v>5.4</c:v>
                </c:pt>
              </c:numCache>
            </c:numRef>
          </c:val>
          <c:smooth val="0"/>
        </c:ser>
        <c:ser>
          <c:idx val="2"/>
          <c:order val="2"/>
          <c:tx>
            <c:strRef>
              <c:f>'Rate by FIPS roll'!$K$8</c:f>
              <c:strCache>
                <c:ptCount val="1"/>
                <c:pt idx="0">
                  <c:v>Small Metropolitan</c:v>
                </c:pt>
              </c:strCache>
            </c:strRef>
          </c:tx>
          <c:spPr>
            <a:ln w="28575" cap="rnd">
              <a:solidFill>
                <a:schemeClr val="accent3"/>
              </a:solidFill>
              <a:round/>
            </a:ln>
            <a:effectLst/>
          </c:spPr>
          <c:marker>
            <c:symbol val="none"/>
          </c:marker>
          <c:cat>
            <c:strRef>
              <c:f>'Rate by FIPS roll'!$L$5:$O$5</c:f>
              <c:strCache>
                <c:ptCount val="4"/>
                <c:pt idx="0">
                  <c:v>2011-2013</c:v>
                </c:pt>
                <c:pt idx="1">
                  <c:v>2012-2014</c:v>
                </c:pt>
                <c:pt idx="2">
                  <c:v>2013-2015</c:v>
                </c:pt>
                <c:pt idx="3">
                  <c:v>2014-2016</c:v>
                </c:pt>
              </c:strCache>
            </c:strRef>
          </c:cat>
          <c:val>
            <c:numRef>
              <c:f>'Rate by FIPS roll'!$L$8:$O$8</c:f>
              <c:numCache>
                <c:formatCode>0.0</c:formatCode>
                <c:ptCount val="4"/>
                <c:pt idx="0">
                  <c:v>8.4</c:v>
                </c:pt>
                <c:pt idx="1">
                  <c:v>6.9</c:v>
                </c:pt>
                <c:pt idx="2">
                  <c:v>6.2</c:v>
                </c:pt>
                <c:pt idx="3">
                  <c:v>5.7</c:v>
                </c:pt>
              </c:numCache>
            </c:numRef>
          </c:val>
          <c:smooth val="0"/>
        </c:ser>
        <c:ser>
          <c:idx val="3"/>
          <c:order val="3"/>
          <c:tx>
            <c:strRef>
              <c:f>'Rate by FIPS roll'!$K$9</c:f>
              <c:strCache>
                <c:ptCount val="1"/>
                <c:pt idx="0">
                  <c:v>Mixed Urban-Rural </c:v>
                </c:pt>
              </c:strCache>
            </c:strRef>
          </c:tx>
          <c:spPr>
            <a:ln w="28575" cap="rnd">
              <a:solidFill>
                <a:schemeClr val="accent4"/>
              </a:solidFill>
              <a:round/>
            </a:ln>
            <a:effectLst/>
          </c:spPr>
          <c:marker>
            <c:symbol val="none"/>
          </c:marker>
          <c:cat>
            <c:strRef>
              <c:f>'Rate by FIPS roll'!$L$5:$O$5</c:f>
              <c:strCache>
                <c:ptCount val="4"/>
                <c:pt idx="0">
                  <c:v>2011-2013</c:v>
                </c:pt>
                <c:pt idx="1">
                  <c:v>2012-2014</c:v>
                </c:pt>
                <c:pt idx="2">
                  <c:v>2013-2015</c:v>
                </c:pt>
                <c:pt idx="3">
                  <c:v>2014-2016</c:v>
                </c:pt>
              </c:strCache>
            </c:strRef>
          </c:cat>
          <c:val>
            <c:numRef>
              <c:f>'Rate by FIPS roll'!$L$9:$O$9</c:f>
              <c:numCache>
                <c:formatCode>0.0</c:formatCode>
                <c:ptCount val="4"/>
                <c:pt idx="0">
                  <c:v>10.8</c:v>
                </c:pt>
                <c:pt idx="1">
                  <c:v>9.9</c:v>
                </c:pt>
                <c:pt idx="2">
                  <c:v>9.5</c:v>
                </c:pt>
                <c:pt idx="3">
                  <c:v>9.4</c:v>
                </c:pt>
              </c:numCache>
            </c:numRef>
          </c:val>
          <c:smooth val="0"/>
        </c:ser>
        <c:ser>
          <c:idx val="4"/>
          <c:order val="4"/>
          <c:tx>
            <c:strRef>
              <c:f>'Rate by FIPS roll'!$K$10</c:f>
              <c:strCache>
                <c:ptCount val="1"/>
                <c:pt idx="0">
                  <c:v>Rural</c:v>
                </c:pt>
              </c:strCache>
            </c:strRef>
          </c:tx>
          <c:spPr>
            <a:ln w="28575" cap="rnd">
              <a:solidFill>
                <a:srgbClr val="7030A0"/>
              </a:solidFill>
              <a:round/>
            </a:ln>
            <a:effectLst/>
          </c:spPr>
          <c:marker>
            <c:symbol val="none"/>
          </c:marker>
          <c:cat>
            <c:strRef>
              <c:f>'Rate by FIPS roll'!$L$5:$O$5</c:f>
              <c:strCache>
                <c:ptCount val="4"/>
                <c:pt idx="0">
                  <c:v>2011-2013</c:v>
                </c:pt>
                <c:pt idx="1">
                  <c:v>2012-2014</c:v>
                </c:pt>
                <c:pt idx="2">
                  <c:v>2013-2015</c:v>
                </c:pt>
                <c:pt idx="3">
                  <c:v>2014-2016</c:v>
                </c:pt>
              </c:strCache>
            </c:strRef>
          </c:cat>
          <c:val>
            <c:numRef>
              <c:f>'Rate by FIPS roll'!$L$10:$O$10</c:f>
              <c:numCache>
                <c:formatCode>0.0</c:formatCode>
                <c:ptCount val="4"/>
                <c:pt idx="0">
                  <c:v>14.7</c:v>
                </c:pt>
                <c:pt idx="1">
                  <c:v>12.1</c:v>
                </c:pt>
                <c:pt idx="2">
                  <c:v>9.4</c:v>
                </c:pt>
                <c:pt idx="3">
                  <c:v>10.1</c:v>
                </c:pt>
              </c:numCache>
            </c:numRef>
          </c:val>
          <c:smooth val="0"/>
        </c:ser>
        <c:dLbls>
          <c:showLegendKey val="0"/>
          <c:showVal val="0"/>
          <c:showCatName val="0"/>
          <c:showSerName val="0"/>
          <c:showPercent val="0"/>
          <c:showBubbleSize val="0"/>
        </c:dLbls>
        <c:marker val="1"/>
        <c:smooth val="0"/>
        <c:axId val="2121200296"/>
        <c:axId val="2121203976"/>
      </c:lineChart>
      <c:catAx>
        <c:axId val="2121200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2121203976"/>
        <c:crosses val="autoZero"/>
        <c:auto val="1"/>
        <c:lblAlgn val="ctr"/>
        <c:lblOffset val="100"/>
        <c:noMultiLvlLbl val="0"/>
      </c:catAx>
      <c:valAx>
        <c:axId val="2121203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dirty="0">
                    <a:solidFill>
                      <a:schemeClr val="tx1"/>
                    </a:solidFill>
                  </a:rPr>
                  <a:t>Number per 10,000 youth age 13-20</a:t>
                </a:r>
              </a:p>
            </c:rich>
          </c:tx>
          <c:layout>
            <c:manualLayout>
              <c:xMode val="edge"/>
              <c:yMode val="edge"/>
              <c:x val="0.00739329102849486"/>
              <c:y val="0.157145098039216"/>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121200296"/>
        <c:crosses val="autoZero"/>
        <c:crossBetween val="between"/>
      </c:valAx>
      <c:spPr>
        <a:noFill/>
        <a:ln>
          <a:noFill/>
        </a:ln>
        <a:effectLst/>
      </c:spPr>
    </c:plotArea>
    <c:legend>
      <c:legendPos val="b"/>
      <c:layout>
        <c:manualLayout>
          <c:xMode val="edge"/>
          <c:yMode val="edge"/>
          <c:x val="0.0"/>
          <c:y val="0.92823492137223"/>
          <c:w val="0.97886159448551"/>
          <c:h val="0.0529415470125058"/>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solidFill>
                <a:latin typeface="+mn-lt"/>
                <a:ea typeface="+mn-ea"/>
                <a:cs typeface="+mn-cs"/>
              </a:defRPr>
            </a:pPr>
            <a:r>
              <a:rPr lang="en-US" sz="2400" b="1" baseline="0" dirty="0">
                <a:solidFill>
                  <a:schemeClr val="tx1"/>
                </a:solidFill>
                <a:latin typeface="+mj-lt"/>
              </a:rPr>
              <a:t>Youth committed for incarceration by gender, </a:t>
            </a:r>
          </a:p>
          <a:p>
            <a:pPr>
              <a:defRPr sz="2200" b="1" i="0" u="none" strike="noStrike" kern="1200" spc="0" baseline="0">
                <a:solidFill>
                  <a:schemeClr val="tx1"/>
                </a:solidFill>
                <a:latin typeface="+mn-lt"/>
                <a:ea typeface="+mn-ea"/>
                <a:cs typeface="+mn-cs"/>
              </a:defRPr>
            </a:pPr>
            <a:r>
              <a:rPr lang="en-US" sz="2400" b="1" baseline="0" dirty="0">
                <a:solidFill>
                  <a:schemeClr val="tx1"/>
                </a:solidFill>
                <a:latin typeface="+mj-lt"/>
              </a:rPr>
              <a:t>New Mexico fiscal years 2011 to 2017</a:t>
            </a:r>
            <a:endParaRPr lang="en-US" sz="2400" b="1" dirty="0">
              <a:solidFill>
                <a:schemeClr val="tx1"/>
              </a:solidFill>
              <a:latin typeface="+mj-lt"/>
            </a:endParaRPr>
          </a:p>
        </c:rich>
      </c:tx>
      <c:layout>
        <c:manualLayout>
          <c:xMode val="edge"/>
          <c:yMode val="edge"/>
          <c:x val="0.156766503579173"/>
          <c:y val="0.0"/>
        </c:manualLayout>
      </c:layout>
      <c:overlay val="0"/>
      <c:spPr>
        <a:noFill/>
        <a:ln>
          <a:noFill/>
        </a:ln>
        <a:effectLst/>
      </c:spPr>
    </c:title>
    <c:autoTitleDeleted val="0"/>
    <c:plotArea>
      <c:layout/>
      <c:pieChart>
        <c:varyColors val="1"/>
        <c:ser>
          <c:idx val="0"/>
          <c:order val="0"/>
          <c:dPt>
            <c:idx val="0"/>
            <c:bubble3D val="0"/>
            <c:spPr>
              <a:solidFill>
                <a:srgbClr val="D94428"/>
              </a:solidFill>
              <a:ln w="19050">
                <a:solidFill>
                  <a:schemeClr val="lt1"/>
                </a:solidFill>
              </a:ln>
              <a:effectLst/>
            </c:spPr>
          </c:dPt>
          <c:dPt>
            <c:idx val="1"/>
            <c:bubble3D val="0"/>
            <c:spPr>
              <a:solidFill>
                <a:schemeClr val="accent3">
                  <a:lumMod val="60000"/>
                  <a:lumOff val="40000"/>
                </a:schemeClr>
              </a:solidFill>
              <a:ln w="19050">
                <a:solidFill>
                  <a:schemeClr val="lt1"/>
                </a:solidFill>
              </a:ln>
              <a:effectLst/>
            </c:spPr>
          </c:dPt>
          <c:dLbls>
            <c:dLbl>
              <c:idx val="0"/>
              <c:layout>
                <c:manualLayout>
                  <c:x val="-0.00880946504569331"/>
                  <c:y val="-0.010339848898909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00203799065118713"/>
                  <c:y val="-0.0456080067694386"/>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Gender!$A$2:$A$3</c:f>
              <c:strCache>
                <c:ptCount val="2"/>
                <c:pt idx="0">
                  <c:v>Female (N=200)</c:v>
                </c:pt>
                <c:pt idx="1">
                  <c:v>Male (N=1,059)</c:v>
                </c:pt>
              </c:strCache>
            </c:strRef>
          </c:cat>
          <c:val>
            <c:numRef>
              <c:f>Gender!$B$2:$B$3</c:f>
              <c:numCache>
                <c:formatCode>0%</c:formatCode>
                <c:ptCount val="2"/>
                <c:pt idx="0">
                  <c:v>0.159</c:v>
                </c:pt>
                <c:pt idx="1">
                  <c:v>0.841</c:v>
                </c:pt>
              </c:numCache>
            </c:numRef>
          </c:val>
        </c:ser>
        <c:dLbls>
          <c:showLegendKey val="0"/>
          <c:showVal val="0"/>
          <c:showCatName val="0"/>
          <c:showSerName val="0"/>
          <c:showPercent val="0"/>
          <c:showBubbleSize val="0"/>
          <c:showLeaderLines val="1"/>
        </c:dLbls>
        <c:firstSliceAng val="245"/>
      </c:pieChart>
      <c:spPr>
        <a:noFill/>
        <a:ln>
          <a:noFill/>
        </a:ln>
        <a:effectLst/>
      </c:spPr>
    </c:plotArea>
    <c:legend>
      <c:legendPos val="b"/>
      <c:layout>
        <c:manualLayout>
          <c:xMode val="edge"/>
          <c:yMode val="edge"/>
          <c:x val="0.202790730261203"/>
          <c:y val="0.908895111335323"/>
          <c:w val="0.575658072445369"/>
          <c:h val="0.0739480226084651"/>
        </c:manualLayout>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j-lt"/>
                <a:ea typeface="+mn-ea"/>
                <a:cs typeface="+mn-cs"/>
              </a:defRPr>
            </a:pPr>
            <a:r>
              <a:rPr lang="en-US" sz="1800" b="1" dirty="0" smtClean="0">
                <a:solidFill>
                  <a:schemeClr val="tx1"/>
                </a:solidFill>
                <a:latin typeface="+mj-lt"/>
              </a:rPr>
              <a:t>Prevalence of adverse</a:t>
            </a:r>
            <a:r>
              <a:rPr lang="en-US" sz="1800" b="1" baseline="0" dirty="0" smtClean="0">
                <a:solidFill>
                  <a:schemeClr val="tx1"/>
                </a:solidFill>
                <a:latin typeface="+mj-lt"/>
              </a:rPr>
              <a:t> </a:t>
            </a:r>
            <a:r>
              <a:rPr lang="en-US" sz="1800" b="1" baseline="0" dirty="0">
                <a:solidFill>
                  <a:schemeClr val="tx1"/>
                </a:solidFill>
                <a:latin typeface="+mj-lt"/>
              </a:rPr>
              <a:t>childhood experiences among youth committed for </a:t>
            </a:r>
            <a:r>
              <a:rPr lang="en-US" sz="1800" b="1" baseline="0" dirty="0" smtClean="0">
                <a:solidFill>
                  <a:schemeClr val="tx1"/>
                </a:solidFill>
                <a:latin typeface="+mj-lt"/>
              </a:rPr>
              <a:t>incarceration, NM </a:t>
            </a:r>
            <a:r>
              <a:rPr lang="en-US" sz="1800" b="1" baseline="0" dirty="0">
                <a:solidFill>
                  <a:schemeClr val="tx1"/>
                </a:solidFill>
                <a:latin typeface="+mj-lt"/>
              </a:rPr>
              <a:t>fiscal years 2011 to 2017</a:t>
            </a:r>
            <a:endParaRPr lang="en-US" sz="1800" b="1" dirty="0">
              <a:solidFill>
                <a:schemeClr val="tx1"/>
              </a:solidFill>
              <a:latin typeface="+mj-lt"/>
            </a:endParaRPr>
          </a:p>
        </c:rich>
      </c:tx>
      <c:layout/>
      <c:overlay val="0"/>
      <c:spPr>
        <a:noFill/>
        <a:ln>
          <a:noFill/>
        </a:ln>
        <a:effectLst/>
      </c:spPr>
    </c:title>
    <c:autoTitleDeleted val="0"/>
    <c:plotArea>
      <c:layout>
        <c:manualLayout>
          <c:layoutTarget val="inner"/>
          <c:xMode val="edge"/>
          <c:yMode val="edge"/>
          <c:x val="0.0526945911003299"/>
          <c:y val="0.189421862770509"/>
          <c:w val="0.945860803897202"/>
          <c:h val="0.603150149106908"/>
        </c:manualLayout>
      </c:layout>
      <c:barChart>
        <c:barDir val="col"/>
        <c:grouping val="clustered"/>
        <c:varyColors val="0"/>
        <c:ser>
          <c:idx val="0"/>
          <c:order val="0"/>
          <c:tx>
            <c:strRef>
              <c:f>ACEs!$B$2</c:f>
              <c:strCache>
                <c:ptCount val="1"/>
                <c:pt idx="0">
                  <c:v>Female (N=200)</c:v>
                </c:pt>
              </c:strCache>
            </c:strRef>
          </c:tx>
          <c:spPr>
            <a:solidFill>
              <a:srgbClr val="D3371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ACEs!$A$3:$A$11</c:f>
              <c:strCache>
                <c:ptCount val="9"/>
                <c:pt idx="0">
                  <c:v>Emotional abuse</c:v>
                </c:pt>
                <c:pt idx="1">
                  <c:v>Physical abuse</c:v>
                </c:pt>
                <c:pt idx="2">
                  <c:v>Sexual abuse</c:v>
                </c:pt>
                <c:pt idx="3">
                  <c:v>Emotional neglect</c:v>
                </c:pt>
                <c:pt idx="4">
                  <c:v>Physical neglect</c:v>
                </c:pt>
                <c:pt idx="5">
                  <c:v>Family (domestic) violence</c:v>
                </c:pt>
                <c:pt idx="6">
                  <c:v>Substance abuse by a household member</c:v>
                </c:pt>
                <c:pt idx="7">
                  <c:v>Separation or divorce, parents</c:v>
                </c:pt>
                <c:pt idx="8">
                  <c:v>Prison or incarceration, household member</c:v>
                </c:pt>
              </c:strCache>
            </c:strRef>
          </c:cat>
          <c:val>
            <c:numRef>
              <c:f>ACEs!$B$3:$B$11</c:f>
              <c:numCache>
                <c:formatCode>0%</c:formatCode>
                <c:ptCount val="9"/>
                <c:pt idx="0">
                  <c:v>0.6</c:v>
                </c:pt>
                <c:pt idx="1">
                  <c:v>0.67</c:v>
                </c:pt>
                <c:pt idx="2">
                  <c:v>0.69</c:v>
                </c:pt>
                <c:pt idx="3">
                  <c:v>0.95</c:v>
                </c:pt>
                <c:pt idx="4">
                  <c:v>0.91</c:v>
                </c:pt>
                <c:pt idx="5">
                  <c:v>0.55</c:v>
                </c:pt>
                <c:pt idx="6">
                  <c:v>0.875</c:v>
                </c:pt>
                <c:pt idx="7">
                  <c:v>0.91</c:v>
                </c:pt>
                <c:pt idx="8">
                  <c:v>0.61</c:v>
                </c:pt>
              </c:numCache>
            </c:numRef>
          </c:val>
        </c:ser>
        <c:ser>
          <c:idx val="1"/>
          <c:order val="1"/>
          <c:tx>
            <c:strRef>
              <c:f>ACEs!$C$2</c:f>
              <c:strCache>
                <c:ptCount val="1"/>
                <c:pt idx="0">
                  <c:v>Male (N=1,059)</c:v>
                </c:pt>
              </c:strCache>
            </c:strRef>
          </c:tx>
          <c:spPr>
            <a:solidFill>
              <a:schemeClr val="bg2">
                <a:lumMod val="75000"/>
              </a:schemeClr>
            </a:solidFill>
            <a:ln>
              <a:noFill/>
            </a:ln>
            <a:effectLst/>
          </c:spPr>
          <c:invertIfNegative val="0"/>
          <c:dLbls>
            <c:dLbl>
              <c:idx val="0"/>
              <c:layout>
                <c:manualLayout>
                  <c:x val="0.00329489291598022"/>
                  <c:y val="-7.44114403570364E-17"/>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00329489291598023"/>
                  <c:y val="0.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00109829763866008"/>
                  <c:y val="0.00811770545065569"/>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00329489291598023"/>
                  <c:y val="0.0"/>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00439319055464031"/>
                  <c:y val="3.72057201785176E-17"/>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0.00329489291598023"/>
                  <c:y val="0.0"/>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0.00329489291598023"/>
                  <c:y val="-7.44114403570364E-1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ACEs!$A$3:$A$11</c:f>
              <c:strCache>
                <c:ptCount val="9"/>
                <c:pt idx="0">
                  <c:v>Emotional abuse</c:v>
                </c:pt>
                <c:pt idx="1">
                  <c:v>Physical abuse</c:v>
                </c:pt>
                <c:pt idx="2">
                  <c:v>Sexual abuse</c:v>
                </c:pt>
                <c:pt idx="3">
                  <c:v>Emotional neglect</c:v>
                </c:pt>
                <c:pt idx="4">
                  <c:v>Physical neglect</c:v>
                </c:pt>
                <c:pt idx="5">
                  <c:v>Family (domestic) violence</c:v>
                </c:pt>
                <c:pt idx="6">
                  <c:v>Substance abuse by a household member</c:v>
                </c:pt>
                <c:pt idx="7">
                  <c:v>Separation or divorce, parents</c:v>
                </c:pt>
                <c:pt idx="8">
                  <c:v>Prison or incarceration, household member</c:v>
                </c:pt>
              </c:strCache>
            </c:strRef>
          </c:cat>
          <c:val>
            <c:numRef>
              <c:f>ACEs!$C$3:$C$11</c:f>
              <c:numCache>
                <c:formatCode>0%</c:formatCode>
                <c:ptCount val="9"/>
                <c:pt idx="0">
                  <c:v>0.381</c:v>
                </c:pt>
                <c:pt idx="1">
                  <c:v>0.476</c:v>
                </c:pt>
                <c:pt idx="2">
                  <c:v>0.182</c:v>
                </c:pt>
                <c:pt idx="3">
                  <c:v>0.874</c:v>
                </c:pt>
                <c:pt idx="4">
                  <c:v>0.942</c:v>
                </c:pt>
                <c:pt idx="5">
                  <c:v>0.489</c:v>
                </c:pt>
                <c:pt idx="6">
                  <c:v>0.789</c:v>
                </c:pt>
                <c:pt idx="7">
                  <c:v>0.837</c:v>
                </c:pt>
                <c:pt idx="8">
                  <c:v>0.503</c:v>
                </c:pt>
              </c:numCache>
            </c:numRef>
          </c:val>
        </c:ser>
        <c:ser>
          <c:idx val="2"/>
          <c:order val="2"/>
          <c:tx>
            <c:strRef>
              <c:f>ACEs!$D$2</c:f>
              <c:strCache>
                <c:ptCount val="1"/>
                <c:pt idx="0">
                  <c:v>Total (N=1,259)</c:v>
                </c:pt>
              </c:strCache>
            </c:strRef>
          </c:tx>
          <c:spPr>
            <a:solidFill>
              <a:schemeClr val="accent5"/>
            </a:solidFill>
            <a:ln>
              <a:noFill/>
            </a:ln>
            <a:effectLst/>
          </c:spPr>
          <c:invertIfNegative val="0"/>
          <c:dLbls>
            <c:dLbl>
              <c:idx val="0"/>
              <c:layout>
                <c:manualLayout>
                  <c:x val="0.00658978583196046"/>
                  <c:y val="0.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00658978583196042"/>
                  <c:y val="0.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00549148819330035"/>
                  <c:y val="7.44114403570364E-1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00658978583196046"/>
                  <c:y val="0.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00439319055464031"/>
                  <c:y val="0.0"/>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00549148819330031"/>
                  <c:y val="-0.0020294263626639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0.00768808347062038"/>
                  <c:y val="0.0"/>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0.0065897858319603"/>
                  <c:y val="0.0"/>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0.00768808347062054"/>
                  <c:y val="0.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ACEs!$A$3:$A$11</c:f>
              <c:strCache>
                <c:ptCount val="9"/>
                <c:pt idx="0">
                  <c:v>Emotional abuse</c:v>
                </c:pt>
                <c:pt idx="1">
                  <c:v>Physical abuse</c:v>
                </c:pt>
                <c:pt idx="2">
                  <c:v>Sexual abuse</c:v>
                </c:pt>
                <c:pt idx="3">
                  <c:v>Emotional neglect</c:v>
                </c:pt>
                <c:pt idx="4">
                  <c:v>Physical neglect</c:v>
                </c:pt>
                <c:pt idx="5">
                  <c:v>Family (domestic) violence</c:v>
                </c:pt>
                <c:pt idx="6">
                  <c:v>Substance abuse by a household member</c:v>
                </c:pt>
                <c:pt idx="7">
                  <c:v>Separation or divorce, parents</c:v>
                </c:pt>
                <c:pt idx="8">
                  <c:v>Prison or incarceration, household member</c:v>
                </c:pt>
              </c:strCache>
            </c:strRef>
          </c:cat>
          <c:val>
            <c:numRef>
              <c:f>ACEs!$D$3:$D$11</c:f>
              <c:numCache>
                <c:formatCode>0%</c:formatCode>
                <c:ptCount val="9"/>
                <c:pt idx="0">
                  <c:v>0.415</c:v>
                </c:pt>
                <c:pt idx="1">
                  <c:v>0.507</c:v>
                </c:pt>
                <c:pt idx="2">
                  <c:v>0.263</c:v>
                </c:pt>
                <c:pt idx="3">
                  <c:v>0.886</c:v>
                </c:pt>
                <c:pt idx="4">
                  <c:v>0.937</c:v>
                </c:pt>
                <c:pt idx="5">
                  <c:v>0.498</c:v>
                </c:pt>
                <c:pt idx="6">
                  <c:v>0.803</c:v>
                </c:pt>
                <c:pt idx="7">
                  <c:v>0.848</c:v>
                </c:pt>
                <c:pt idx="8">
                  <c:v>0.52</c:v>
                </c:pt>
              </c:numCache>
            </c:numRef>
          </c:val>
        </c:ser>
        <c:dLbls>
          <c:showLegendKey val="0"/>
          <c:showVal val="0"/>
          <c:showCatName val="0"/>
          <c:showSerName val="0"/>
          <c:showPercent val="0"/>
          <c:showBubbleSize val="0"/>
        </c:dLbls>
        <c:gapWidth val="90"/>
        <c:overlap val="-3"/>
        <c:axId val="2120600584"/>
        <c:axId val="2120596904"/>
      </c:barChart>
      <c:catAx>
        <c:axId val="2120600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120596904"/>
        <c:crosses val="autoZero"/>
        <c:auto val="1"/>
        <c:lblAlgn val="ctr"/>
        <c:lblOffset val="100"/>
        <c:noMultiLvlLbl val="0"/>
      </c:catAx>
      <c:valAx>
        <c:axId val="2120596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120600584"/>
        <c:crosses val="autoZero"/>
        <c:crossBetween val="between"/>
        <c:majorUnit val="0.2"/>
      </c:valAx>
      <c:spPr>
        <a:noFill/>
        <a:ln>
          <a:noFill/>
        </a:ln>
        <a:effectLst/>
      </c:spPr>
    </c:plotArea>
    <c:legend>
      <c:legendPos val="b"/>
      <c:layout>
        <c:manualLayout>
          <c:xMode val="edge"/>
          <c:yMode val="edge"/>
          <c:x val="0.00716405845427103"/>
          <c:y val="0.930436512438827"/>
          <c:w val="0.571443463470291"/>
          <c:h val="0.0612293913350845"/>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311053026279299"/>
          <c:y val="0.198047427927976"/>
          <c:w val="0.920080199906808"/>
          <c:h val="0.6905138453438"/>
        </c:manualLayout>
      </c:layout>
      <c:bar3DChart>
        <c:barDir val="col"/>
        <c:grouping val="standard"/>
        <c:varyColors val="0"/>
        <c:ser>
          <c:idx val="0"/>
          <c:order val="0"/>
          <c:tx>
            <c:strRef>
              <c:f>Sheet1!$B$1</c:f>
              <c:strCache>
                <c:ptCount val="1"/>
                <c:pt idx="0">
                  <c:v>July18-Dec18</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Sheet1!$A$2:$A$4</c:f>
              <c:strCache>
                <c:ptCount val="3"/>
                <c:pt idx="0">
                  <c:v>Referrals</c:v>
                </c:pt>
                <c:pt idx="1">
                  <c:v>Kids Enrolled</c:v>
                </c:pt>
                <c:pt idx="2">
                  <c:v>Medical Visits -Primary Care/Psychiatric</c:v>
                </c:pt>
              </c:strCache>
            </c:strRef>
          </c:cat>
          <c:val>
            <c:numRef>
              <c:f>Sheet1!$B$2:$B$4</c:f>
              <c:numCache>
                <c:formatCode>General</c:formatCode>
                <c:ptCount val="3"/>
                <c:pt idx="0">
                  <c:v>111.0</c:v>
                </c:pt>
                <c:pt idx="1">
                  <c:v>76.0</c:v>
                </c:pt>
                <c:pt idx="2">
                  <c:v>148.0</c:v>
                </c:pt>
              </c:numCache>
            </c:numRef>
          </c:val>
          <c:extLst xmlns:c16r2="http://schemas.microsoft.com/office/drawing/2015/06/chart">
            <c:ext xmlns:c16="http://schemas.microsoft.com/office/drawing/2014/chart" uri="{C3380CC4-5D6E-409C-BE32-E72D297353CC}">
              <c16:uniqueId val="{00000000-58EE-4EF3-B9DC-F66C1BAD5A4B}"/>
            </c:ext>
          </c:extLst>
        </c:ser>
        <c:dLbls>
          <c:showLegendKey val="0"/>
          <c:showVal val="1"/>
          <c:showCatName val="0"/>
          <c:showSerName val="0"/>
          <c:showPercent val="0"/>
          <c:showBubbleSize val="0"/>
        </c:dLbls>
        <c:gapWidth val="84"/>
        <c:gapDepth val="53"/>
        <c:shape val="box"/>
        <c:axId val="-2095861592"/>
        <c:axId val="-2095877400"/>
        <c:axId val="-2095900520"/>
      </c:bar3DChart>
      <c:catAx>
        <c:axId val="-20958615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FFFFFF"/>
                </a:solidFill>
                <a:latin typeface="+mn-lt"/>
                <a:ea typeface="+mn-ea"/>
                <a:cs typeface="+mn-cs"/>
              </a:defRPr>
            </a:pPr>
            <a:endParaRPr lang="en-US"/>
          </a:p>
        </c:txPr>
        <c:crossAx val="-2095877400"/>
        <c:crosses val="autoZero"/>
        <c:auto val="1"/>
        <c:lblAlgn val="ctr"/>
        <c:lblOffset val="100"/>
        <c:noMultiLvlLbl val="0"/>
      </c:catAx>
      <c:valAx>
        <c:axId val="-2095877400"/>
        <c:scaling>
          <c:orientation val="minMax"/>
        </c:scaling>
        <c:delete val="1"/>
        <c:axPos val="l"/>
        <c:numFmt formatCode="General" sourceLinked="1"/>
        <c:majorTickMark val="out"/>
        <c:minorTickMark val="none"/>
        <c:tickLblPos val="nextTo"/>
        <c:crossAx val="-2095861592"/>
        <c:crosses val="autoZero"/>
        <c:crossBetween val="between"/>
      </c:valAx>
      <c:serAx>
        <c:axId val="-2095900520"/>
        <c:scaling>
          <c:orientation val="minMax"/>
        </c:scaling>
        <c:delete val="1"/>
        <c:axPos val="b"/>
        <c:majorTickMark val="none"/>
        <c:minorTickMark val="none"/>
        <c:tickLblPos val="nextTo"/>
        <c:crossAx val="-2095877400"/>
        <c:crosses val="autoZero"/>
      </c:serAx>
      <c:spPr>
        <a:noFill/>
        <a:ln>
          <a:noFill/>
        </a:ln>
        <a:effectLst/>
      </c:spPr>
    </c:plotArea>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1"/>
        <c:ser>
          <c:idx val="0"/>
          <c:order val="0"/>
          <c:tx>
            <c:strRef>
              <c:f>Sheet1!$B$1</c:f>
              <c:strCache>
                <c:ptCount val="1"/>
                <c:pt idx="0">
                  <c:v>Youth Participation</c:v>
                </c:pt>
              </c:strCache>
            </c:strRef>
          </c:tx>
          <c:spPr>
            <a:solidFill>
              <a:schemeClr val="accent1"/>
            </a:solidFill>
          </c:spPr>
          <c:invertIfNegative val="0"/>
          <c:dPt>
            <c:idx val="0"/>
            <c:invertIfNegative val="0"/>
            <c:bubble3D val="0"/>
            <c:spPr>
              <a:solidFill>
                <a:schemeClr val="accent1"/>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extLst xmlns:c16r2="http://schemas.microsoft.com/office/drawing/2015/06/chart">
              <c:ext xmlns:c16="http://schemas.microsoft.com/office/drawing/2014/chart" uri="{C3380CC4-5D6E-409C-BE32-E72D297353CC}">
                <c16:uniqueId val="{00000001-23E8-4EDA-A966-A1E4867178B0}"/>
              </c:ext>
            </c:extLst>
          </c:dPt>
          <c:dPt>
            <c:idx val="1"/>
            <c:invertIfNegative val="0"/>
            <c:bubble3D val="0"/>
            <c:spPr>
              <a:solidFill>
                <a:schemeClr val="accent1"/>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extLst xmlns:c16r2="http://schemas.microsoft.com/office/drawing/2015/06/chart">
              <c:ext xmlns:c16="http://schemas.microsoft.com/office/drawing/2014/chart" uri="{C3380CC4-5D6E-409C-BE32-E72D297353CC}">
                <c16:uniqueId val="{00000003-23E8-4EDA-A966-A1E4867178B0}"/>
              </c:ext>
            </c:extLst>
          </c:dPt>
          <c:dPt>
            <c:idx val="2"/>
            <c:invertIfNegative val="0"/>
            <c:bubble3D val="0"/>
            <c:spPr>
              <a:solidFill>
                <a:schemeClr val="accent1"/>
              </a:solidFill>
              <a:ln>
                <a:solidFill>
                  <a:schemeClr val="accent3">
                    <a:lumMod val="50000"/>
                  </a:schemeClr>
                </a:solidFill>
              </a:ln>
              <a:effectLst/>
              <a:scene3d>
                <a:camera prst="orthographicFront"/>
                <a:lightRig rig="threePt" dir="t"/>
              </a:scene3d>
              <a:sp3d prstMaterial="flat">
                <a:contourClr>
                  <a:schemeClr val="accent3">
                    <a:lumMod val="50000"/>
                  </a:schemeClr>
                </a:contourClr>
              </a:sp3d>
            </c:spPr>
            <c:extLst xmlns:c16r2="http://schemas.microsoft.com/office/drawing/2015/06/chart">
              <c:ext xmlns:c16="http://schemas.microsoft.com/office/drawing/2014/chart" uri="{C3380CC4-5D6E-409C-BE32-E72D297353CC}">
                <c16:uniqueId val="{00000005-23E8-4EDA-A966-A1E4867178B0}"/>
              </c:ext>
            </c:extLst>
          </c:dPt>
          <c:dPt>
            <c:idx val="3"/>
            <c:invertIfNegative val="0"/>
            <c:bubble3D val="0"/>
            <c:spPr>
              <a:solidFill>
                <a:schemeClr val="accent1"/>
              </a:solidFill>
              <a:ln>
                <a:solidFill>
                  <a:schemeClr val="accent4">
                    <a:lumMod val="50000"/>
                  </a:schemeClr>
                </a:solidFill>
              </a:ln>
              <a:effectLst/>
              <a:scene3d>
                <a:camera prst="orthographicFront"/>
                <a:lightRig rig="threePt" dir="t"/>
              </a:scene3d>
              <a:sp3d prstMaterial="flat">
                <a:contourClr>
                  <a:schemeClr val="accent4">
                    <a:lumMod val="50000"/>
                  </a:schemeClr>
                </a:contourClr>
              </a:sp3d>
            </c:spPr>
            <c:extLst xmlns:c16r2="http://schemas.microsoft.com/office/drawing/2015/06/chart">
              <c:ext xmlns:c16="http://schemas.microsoft.com/office/drawing/2014/chart" uri="{C3380CC4-5D6E-409C-BE32-E72D297353CC}">
                <c16:uniqueId val="{00000007-23E8-4EDA-A966-A1E4867178B0}"/>
              </c:ext>
            </c:extLst>
          </c:dPt>
          <c:dPt>
            <c:idx val="4"/>
            <c:invertIfNegative val="0"/>
            <c:bubble3D val="0"/>
            <c:spPr>
              <a:solidFill>
                <a:schemeClr val="accent1"/>
              </a:solidFill>
              <a:ln>
                <a:solidFill>
                  <a:schemeClr val="accent5">
                    <a:lumMod val="50000"/>
                  </a:schemeClr>
                </a:solidFill>
              </a:ln>
              <a:effectLst/>
              <a:scene3d>
                <a:camera prst="orthographicFront"/>
                <a:lightRig rig="threePt" dir="t"/>
              </a:scene3d>
              <a:sp3d prstMaterial="flat">
                <a:contourClr>
                  <a:schemeClr val="accent5">
                    <a:lumMod val="50000"/>
                  </a:schemeClr>
                </a:contourClr>
              </a:sp3d>
            </c:spPr>
            <c:extLst xmlns:c16r2="http://schemas.microsoft.com/office/drawing/2015/06/chart">
              <c:ext xmlns:c16="http://schemas.microsoft.com/office/drawing/2014/chart" uri="{C3380CC4-5D6E-409C-BE32-E72D297353CC}">
                <c16:uniqueId val="{00000009-23E8-4EDA-A966-A1E4867178B0}"/>
              </c:ext>
            </c:extLst>
          </c:dPt>
          <c:dLbls>
            <c:dLbl>
              <c:idx val="0"/>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dLbl>
            <c:dLbl>
              <c:idx val="1"/>
              <c:spPr>
                <a:solidFill>
                  <a:schemeClr val="accent2">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dLbl>
            <c:dLbl>
              <c:idx val="2"/>
              <c:spPr>
                <a:solidFill>
                  <a:schemeClr val="accent3">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dLbl>
            <c:spPr>
              <a:solidFill>
                <a:srgbClr val="5B9BD5">
                  <a:alpha val="30000"/>
                </a:srgbClr>
              </a:solidFill>
              <a:ln>
                <a:solidFill>
                  <a:sysClr val="window" lastClr="FFFFFF">
                    <a:alpha val="50000"/>
                  </a:sysClr>
                </a:solidFill>
                <a:round/>
              </a:ln>
              <a:effectLst>
                <a:outerShdw blurRad="63500" dist="88900" dir="2700000" algn="tl" rotWithShape="0">
                  <a:prstClr val="black">
                    <a:alpha val="40000"/>
                  </a:prstClr>
                </a:outerShdw>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Sheet1!$A$2:$A$6</c:f>
              <c:strCache>
                <c:ptCount val="5"/>
                <c:pt idx="0">
                  <c:v>Assisted in Social Service</c:v>
                </c:pt>
                <c:pt idx="1">
                  <c:v>Enrolled/ Connected with another community program</c:v>
                </c:pt>
                <c:pt idx="2">
                  <c:v>Assisted with finding a job or job building skills</c:v>
                </c:pt>
                <c:pt idx="4">
                  <c:v>Total Number of Visits</c:v>
                </c:pt>
              </c:strCache>
            </c:strRef>
          </c:cat>
          <c:val>
            <c:numRef>
              <c:f>Sheet1!$B$2:$B$6</c:f>
              <c:numCache>
                <c:formatCode>General</c:formatCode>
                <c:ptCount val="5"/>
                <c:pt idx="0">
                  <c:v>107.0</c:v>
                </c:pt>
                <c:pt idx="1">
                  <c:v>81.0</c:v>
                </c:pt>
                <c:pt idx="2">
                  <c:v>29.0</c:v>
                </c:pt>
                <c:pt idx="4">
                  <c:v>426.0</c:v>
                </c:pt>
              </c:numCache>
            </c:numRef>
          </c:val>
          <c:extLst xmlns:c16r2="http://schemas.microsoft.com/office/drawing/2015/06/chart">
            <c:ext xmlns:c16="http://schemas.microsoft.com/office/drawing/2014/chart" uri="{C3380CC4-5D6E-409C-BE32-E72D297353CC}">
              <c16:uniqueId val="{00000008-23E8-4EDA-A966-A1E4867178B0}"/>
            </c:ext>
          </c:extLst>
        </c:ser>
        <c:dLbls>
          <c:showLegendKey val="0"/>
          <c:showVal val="1"/>
          <c:showCatName val="0"/>
          <c:showSerName val="0"/>
          <c:showPercent val="0"/>
          <c:showBubbleSize val="0"/>
        </c:dLbls>
        <c:gapWidth val="84"/>
        <c:gapDepth val="53"/>
        <c:shape val="box"/>
        <c:axId val="-2101510968"/>
        <c:axId val="-2101507368"/>
        <c:axId val="-2101504472"/>
      </c:bar3DChart>
      <c:catAx>
        <c:axId val="-21015109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FFFFFF"/>
                </a:solidFill>
                <a:latin typeface="+mn-lt"/>
                <a:ea typeface="+mn-ea"/>
                <a:cs typeface="+mn-cs"/>
              </a:defRPr>
            </a:pPr>
            <a:endParaRPr lang="en-US"/>
          </a:p>
        </c:txPr>
        <c:crossAx val="-2101507368"/>
        <c:crosses val="autoZero"/>
        <c:auto val="1"/>
        <c:lblAlgn val="ctr"/>
        <c:lblOffset val="100"/>
        <c:noMultiLvlLbl val="0"/>
      </c:catAx>
      <c:valAx>
        <c:axId val="-2101507368"/>
        <c:scaling>
          <c:orientation val="minMax"/>
        </c:scaling>
        <c:delete val="1"/>
        <c:axPos val="l"/>
        <c:numFmt formatCode="General" sourceLinked="1"/>
        <c:majorTickMark val="out"/>
        <c:minorTickMark val="none"/>
        <c:tickLblPos val="nextTo"/>
        <c:crossAx val="-2101510968"/>
        <c:crosses val="autoZero"/>
        <c:crossBetween val="between"/>
      </c:valAx>
      <c:serAx>
        <c:axId val="-2101504472"/>
        <c:scaling>
          <c:orientation val="minMax"/>
        </c:scaling>
        <c:delete val="1"/>
        <c:axPos val="b"/>
        <c:majorTickMark val="none"/>
        <c:minorTickMark val="none"/>
        <c:tickLblPos val="nextTo"/>
        <c:crossAx val="-2101507368"/>
        <c:crosses val="autoZero"/>
      </c:serAx>
      <c:spPr>
        <a:noFill/>
        <a:ln>
          <a:noFill/>
        </a:ln>
        <a:effectLst/>
      </c:spPr>
    </c:plotArea>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a:glow rad="228600">
        <a:schemeClr val="accent1">
          <a:satMod val="175000"/>
          <a:alpha val="40000"/>
        </a:schemeClr>
      </a:glow>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834075775250316"/>
          <c:y val="0.125303526631465"/>
          <c:w val="0.85686096424221"/>
          <c:h val="0.830780700072885"/>
        </c:manualLayout>
      </c:layout>
      <c:bar3DChart>
        <c:barDir val="col"/>
        <c:grouping val="standard"/>
        <c:varyColors val="0"/>
        <c:ser>
          <c:idx val="0"/>
          <c:order val="0"/>
          <c:tx>
            <c:strRef>
              <c:f>Sheet1!$B$1</c:f>
              <c:strCache>
                <c:ptCount val="1"/>
                <c:pt idx="0">
                  <c:v>Enrolled in School</c:v>
                </c:pt>
              </c:strCache>
            </c:strRef>
          </c:tx>
          <c:spPr>
            <a:solidFill>
              <a:schemeClr val="accent1"/>
            </a:solidFill>
            <a:ln>
              <a:solidFill>
                <a:schemeClr val="accent6">
                  <a:lumMod val="50000"/>
                </a:schemeClr>
              </a:solidFill>
            </a:ln>
            <a:effectLst/>
            <a:scene3d>
              <a:camera prst="orthographicFront"/>
              <a:lightRig rig="threePt" dir="t"/>
            </a:scene3d>
            <a:sp3d prstMaterial="flat">
              <a:contourClr>
                <a:schemeClr val="accent6">
                  <a:lumMod val="50000"/>
                </a:schemeClr>
              </a:contourClr>
            </a:sp3d>
          </c:spPr>
          <c:invertIfNegative val="0"/>
          <c:dLbls>
            <c:spPr>
              <a:solidFill>
                <a:schemeClr val="accent6">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Sheet1!$A$2:$A$6</c:f>
              <c:strCache>
                <c:ptCount val="5"/>
                <c:pt idx="4">
                  <c:v>Current Program </c:v>
                </c:pt>
              </c:strCache>
            </c:strRef>
          </c:cat>
          <c:val>
            <c:numRef>
              <c:f>Sheet1!$B$2:$B$6</c:f>
              <c:numCache>
                <c:formatCode>General</c:formatCode>
                <c:ptCount val="5"/>
                <c:pt idx="0">
                  <c:v>0.0</c:v>
                </c:pt>
                <c:pt idx="1">
                  <c:v>22.0</c:v>
                </c:pt>
                <c:pt idx="4">
                  <c:v>38.0</c:v>
                </c:pt>
              </c:numCache>
            </c:numRef>
          </c:val>
          <c:extLst xmlns:c16r2="http://schemas.microsoft.com/office/drawing/2015/06/chart">
            <c:ext xmlns:c16="http://schemas.microsoft.com/office/drawing/2014/chart" uri="{C3380CC4-5D6E-409C-BE32-E72D297353CC}">
              <c16:uniqueId val="{00000000-875B-4A80-A37F-ABF83D9990DB}"/>
            </c:ext>
          </c:extLst>
        </c:ser>
        <c:ser>
          <c:idx val="1"/>
          <c:order val="1"/>
          <c:tx>
            <c:strRef>
              <c:f>Sheet1!$C$1</c:f>
              <c:strCache>
                <c:ptCount val="1"/>
                <c:pt idx="0">
                  <c:v>Educational Liaison Support</c:v>
                </c:pt>
              </c:strCache>
            </c:strRef>
          </c:tx>
          <c:spPr>
            <a:solidFill>
              <a:srgbClr val="7030A0"/>
            </a:solidFill>
            <a:ln>
              <a:solidFill>
                <a:schemeClr val="accent5">
                  <a:lumMod val="50000"/>
                </a:schemeClr>
              </a:solidFill>
            </a:ln>
            <a:effectLst/>
            <a:scene3d>
              <a:camera prst="orthographicFront"/>
              <a:lightRig rig="threePt" dir="t"/>
            </a:scene3d>
            <a:sp3d prstMaterial="flat">
              <a:contourClr>
                <a:schemeClr val="accent5">
                  <a:lumMod val="50000"/>
                </a:schemeClr>
              </a:contourClr>
            </a:sp3d>
          </c:spPr>
          <c:invertIfNegative val="0"/>
          <c:dLbls>
            <c:spPr>
              <a:solidFill>
                <a:schemeClr val="accent5">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Sheet1!$A$2:$A$6</c:f>
              <c:strCache>
                <c:ptCount val="5"/>
                <c:pt idx="4">
                  <c:v>Current Program </c:v>
                </c:pt>
              </c:strCache>
            </c:strRef>
          </c:cat>
          <c:val>
            <c:numRef>
              <c:f>Sheet1!$C$2:$C$6</c:f>
              <c:numCache>
                <c:formatCode>General</c:formatCode>
                <c:ptCount val="5"/>
                <c:pt idx="0">
                  <c:v>29.0</c:v>
                </c:pt>
                <c:pt idx="1">
                  <c:v>29.0</c:v>
                </c:pt>
                <c:pt idx="4">
                  <c:v>50.0</c:v>
                </c:pt>
              </c:numCache>
            </c:numRef>
          </c:val>
          <c:extLst xmlns:c16r2="http://schemas.microsoft.com/office/drawing/2015/06/chart">
            <c:ext xmlns:c16="http://schemas.microsoft.com/office/drawing/2014/chart" uri="{C3380CC4-5D6E-409C-BE32-E72D297353CC}">
              <c16:uniqueId val="{00000001-875B-4A80-A37F-ABF83D9990DB}"/>
            </c:ext>
          </c:extLst>
        </c:ser>
        <c:dLbls>
          <c:showLegendKey val="0"/>
          <c:showVal val="1"/>
          <c:showCatName val="0"/>
          <c:showSerName val="0"/>
          <c:showPercent val="0"/>
          <c:showBubbleSize val="0"/>
        </c:dLbls>
        <c:gapWidth val="84"/>
        <c:gapDepth val="53"/>
        <c:shape val="box"/>
        <c:axId val="-2114082888"/>
        <c:axId val="-2102653240"/>
        <c:axId val="-2114080440"/>
      </c:bar3DChart>
      <c:catAx>
        <c:axId val="-2114082888"/>
        <c:scaling>
          <c:orientation val="minMax"/>
        </c:scaling>
        <c:delete val="1"/>
        <c:axPos val="b"/>
        <c:numFmt formatCode="General" sourceLinked="1"/>
        <c:majorTickMark val="none"/>
        <c:minorTickMark val="none"/>
        <c:tickLblPos val="nextTo"/>
        <c:crossAx val="-2102653240"/>
        <c:crosses val="autoZero"/>
        <c:auto val="1"/>
        <c:lblAlgn val="ctr"/>
        <c:lblOffset val="100"/>
        <c:noMultiLvlLbl val="0"/>
      </c:catAx>
      <c:valAx>
        <c:axId val="-2102653240"/>
        <c:scaling>
          <c:orientation val="minMax"/>
        </c:scaling>
        <c:delete val="1"/>
        <c:axPos val="l"/>
        <c:numFmt formatCode="General" sourceLinked="1"/>
        <c:majorTickMark val="out"/>
        <c:minorTickMark val="none"/>
        <c:tickLblPos val="nextTo"/>
        <c:crossAx val="-2114082888"/>
        <c:crosses val="autoZero"/>
        <c:crossBetween val="between"/>
      </c:valAx>
      <c:serAx>
        <c:axId val="-2114080440"/>
        <c:scaling>
          <c:orientation val="minMax"/>
        </c:scaling>
        <c:delete val="1"/>
        <c:axPos val="b"/>
        <c:majorTickMark val="none"/>
        <c:minorTickMark val="none"/>
        <c:tickLblPos val="nextTo"/>
        <c:crossAx val="-2102653240"/>
        <c:crosses val="autoZero"/>
      </c:serAx>
      <c:spPr>
        <a:noFill/>
        <a:ln w="25400">
          <a:noFill/>
        </a:ln>
        <a:effectLst/>
      </c:spPr>
    </c:plotArea>
    <c:legend>
      <c:legendPos val="t"/>
      <c:layout/>
      <c:overlay val="0"/>
      <c:spPr>
        <a:noFill/>
        <a:ln>
          <a:noFill/>
        </a:ln>
        <a:effectLst/>
      </c:spPr>
      <c:txPr>
        <a:bodyPr rot="0" spcFirstLastPara="1" vertOverflow="ellipsis" vert="horz" wrap="square" anchor="ctr" anchorCtr="1"/>
        <a:lstStyle/>
        <a:p>
          <a:pPr>
            <a:defRPr sz="2000" b="0" i="0" u="none" strike="noStrike" kern="1200" baseline="0">
              <a:solidFill>
                <a:srgbClr val="FFFFFF"/>
              </a:solidFill>
              <a:latin typeface="+mn-lt"/>
              <a:ea typeface="+mn-ea"/>
              <a:cs typeface="+mn-cs"/>
            </a:defRPr>
          </a:pPr>
          <a:endParaRPr lang="en-US"/>
        </a:p>
      </c:txPr>
    </c:legend>
    <c:plotVisOnly val="1"/>
    <c:dispBlanksAs val="gap"/>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drawing1.xml><?xml version="1.0" encoding="utf-8"?>
<c:userShapes xmlns:c="http://schemas.openxmlformats.org/drawingml/2006/chart">
  <cdr:relSizeAnchor xmlns:cdr="http://schemas.openxmlformats.org/drawingml/2006/chartDrawing">
    <cdr:from>
      <cdr:x>0.13777</cdr:x>
      <cdr:y>0.22553</cdr:y>
    </cdr:from>
    <cdr:to>
      <cdr:x>0.23673</cdr:x>
      <cdr:y>0.49107</cdr:y>
    </cdr:to>
    <cdr:sp macro="" textlink="">
      <cdr:nvSpPr>
        <cdr:cNvPr id="2" name="Text Box 1"/>
        <cdr:cNvSpPr txBox="1"/>
      </cdr:nvSpPr>
      <cdr:spPr>
        <a:xfrm xmlns:a="http://schemas.openxmlformats.org/drawingml/2006/main">
          <a:off x="1133831" y="1020740"/>
          <a:ext cx="814401" cy="12018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solidFill>
              <a:srgbClr val="FFFFFF"/>
            </a:solidFill>
          </a:endParaRPr>
        </a:p>
      </cdr:txBody>
    </cdr:sp>
  </cdr:relSizeAnchor>
  <cdr:relSizeAnchor xmlns:cdr="http://schemas.openxmlformats.org/drawingml/2006/chartDrawing">
    <cdr:from>
      <cdr:x>0.34722</cdr:x>
      <cdr:y>0.22554</cdr:y>
    </cdr:from>
    <cdr:to>
      <cdr:x>0.4375</cdr:x>
      <cdr:y>0.5119</cdr:y>
    </cdr:to>
    <cdr:sp macro="" textlink="">
      <cdr:nvSpPr>
        <cdr:cNvPr id="3" name="Text Box 2"/>
        <cdr:cNvSpPr txBox="1"/>
      </cdr:nvSpPr>
      <cdr:spPr>
        <a:xfrm xmlns:a="http://schemas.openxmlformats.org/drawingml/2006/main">
          <a:off x="2857482" y="1020763"/>
          <a:ext cx="742968" cy="12960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solidFill>
              <a:srgbClr val="FFFFFF"/>
            </a:solidFill>
          </a:endParaRPr>
        </a:p>
      </cdr:txBody>
    </cdr:sp>
  </cdr:relSizeAnchor>
  <cdr:relSizeAnchor xmlns:cdr="http://schemas.openxmlformats.org/drawingml/2006/chartDrawing">
    <cdr:from>
      <cdr:x>0.69041</cdr:x>
      <cdr:y>0.16503</cdr:y>
    </cdr:from>
    <cdr:to>
      <cdr:x>0.76687</cdr:x>
      <cdr:y>0.23618</cdr:y>
    </cdr:to>
    <cdr:sp macro="" textlink="">
      <cdr:nvSpPr>
        <cdr:cNvPr id="4" name="Text Box 3"/>
        <cdr:cNvSpPr txBox="1"/>
      </cdr:nvSpPr>
      <cdr:spPr>
        <a:xfrm xmlns:a="http://schemas.openxmlformats.org/drawingml/2006/main">
          <a:off x="5681782" y="746920"/>
          <a:ext cx="629235" cy="3220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BA4C859-52F8-B946-A028-6F7B5F0DD95B}" type="datetimeFigureOut">
              <a:rPr lang="en-US" smtClean="0"/>
              <a:t>4/4/19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6F8410-EDDB-C74B-8A53-5914A8AB5F3C}" type="slidenum">
              <a:rPr lang="en-US" smtClean="0"/>
              <a:t>‹#›</a:t>
            </a:fld>
            <a:endParaRPr lang="en-US" dirty="0"/>
          </a:p>
        </p:txBody>
      </p:sp>
    </p:spTree>
    <p:extLst>
      <p:ext uri="{BB962C8B-B14F-4D97-AF65-F5344CB8AC3E}">
        <p14:creationId xmlns:p14="http://schemas.microsoft.com/office/powerpoint/2010/main" val="13722649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7811B8-BA98-FC45-A6B5-0E255906605D}" type="datetimeFigureOut">
              <a:rPr lang="en-US" smtClean="0"/>
              <a:t>4/4/19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D1C27A-ED02-2F47-91EE-1888D5C6CE8C}" type="slidenum">
              <a:rPr lang="en-US" smtClean="0"/>
              <a:t>‹#›</a:t>
            </a:fld>
            <a:endParaRPr lang="en-US" dirty="0"/>
          </a:p>
        </p:txBody>
      </p:sp>
    </p:spTree>
    <p:extLst>
      <p:ext uri="{BB962C8B-B14F-4D97-AF65-F5344CB8AC3E}">
        <p14:creationId xmlns:p14="http://schemas.microsoft.com/office/powerpoint/2010/main" val="42400328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C05C2-24E7-0C45-BD52-54676878C6DC}" type="slidenum">
              <a:rPr lang="en-US" smtClean="0"/>
              <a:pPr/>
              <a:t>12</a:t>
            </a:fld>
            <a:endParaRPr lang="en-US" dirty="0"/>
          </a:p>
        </p:txBody>
      </p:sp>
    </p:spTree>
    <p:extLst>
      <p:ext uri="{BB962C8B-B14F-4D97-AF65-F5344CB8AC3E}">
        <p14:creationId xmlns:p14="http://schemas.microsoft.com/office/powerpoint/2010/main" val="2205586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C05C2-24E7-0C45-BD52-54676878C6DC}" type="slidenum">
              <a:rPr lang="en-US" smtClean="0"/>
              <a:pPr/>
              <a:t>13</a:t>
            </a:fld>
            <a:endParaRPr lang="en-US" dirty="0"/>
          </a:p>
        </p:txBody>
      </p:sp>
    </p:spTree>
    <p:extLst>
      <p:ext uri="{BB962C8B-B14F-4D97-AF65-F5344CB8AC3E}">
        <p14:creationId xmlns:p14="http://schemas.microsoft.com/office/powerpoint/2010/main" val="2205586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CC05C2-24E7-0C45-BD52-54676878C6DC}" type="slidenum">
              <a:rPr lang="en-US" smtClean="0"/>
              <a:pPr/>
              <a:t>14</a:t>
            </a:fld>
            <a:endParaRPr lang="en-US" dirty="0"/>
          </a:p>
        </p:txBody>
      </p:sp>
    </p:spTree>
    <p:extLst>
      <p:ext uri="{BB962C8B-B14F-4D97-AF65-F5344CB8AC3E}">
        <p14:creationId xmlns:p14="http://schemas.microsoft.com/office/powerpoint/2010/main" val="2205586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340F7E0-3FA3-4F17-8F85-4C34B0150D2D}" type="slidenum">
              <a:rPr lang="en-US" smtClean="0"/>
              <a:t>21</a:t>
            </a:fld>
            <a:endParaRPr lang="en-US" dirty="0"/>
          </a:p>
        </p:txBody>
      </p:sp>
    </p:spTree>
    <p:extLst>
      <p:ext uri="{BB962C8B-B14F-4D97-AF65-F5344CB8AC3E}">
        <p14:creationId xmlns:p14="http://schemas.microsoft.com/office/powerpoint/2010/main" val="3174549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numbers are from July 2018-December 2018 and represent the total number of referrals ADOBE received in those 6 months. It also shows the number of youth we had enrolled as of December 31</a:t>
            </a:r>
            <a:r>
              <a:rPr lang="en-US" baseline="30000" dirty="0" smtClean="0"/>
              <a:t>st</a:t>
            </a:r>
            <a:r>
              <a:rPr lang="en-US" baseline="0" dirty="0" smtClean="0"/>
              <a:t>.  Lastly, 148 medical/psychiatric visits were made by our kids in that 6 month time. </a:t>
            </a:r>
            <a:endParaRPr lang="en-US" dirty="0"/>
          </a:p>
        </p:txBody>
      </p:sp>
      <p:sp>
        <p:nvSpPr>
          <p:cNvPr id="4" name="Slide Number Placeholder 3"/>
          <p:cNvSpPr>
            <a:spLocks noGrp="1"/>
          </p:cNvSpPr>
          <p:nvPr>
            <p:ph type="sldNum" sz="quarter" idx="10"/>
          </p:nvPr>
        </p:nvSpPr>
        <p:spPr/>
        <p:txBody>
          <a:bodyPr/>
          <a:lstStyle/>
          <a:p>
            <a:fld id="{A8F05FBB-9F9C-4848-9789-86BB9418176A}" type="slidenum">
              <a:rPr lang="en-US" smtClean="0"/>
              <a:pPr/>
              <a:t>29</a:t>
            </a:fld>
            <a:endParaRPr lang="en-US" dirty="0"/>
          </a:p>
        </p:txBody>
      </p:sp>
    </p:spTree>
    <p:extLst>
      <p:ext uri="{BB962C8B-B14F-4D97-AF65-F5344CB8AC3E}">
        <p14:creationId xmlns:p14="http://schemas.microsoft.com/office/powerpoint/2010/main" val="3696179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expected developmental challenges for young children with prenatal exposure, trauma and Adverse Childhood Experiences in the lives of the parents that contribute to early childhood development, and partnering with families to build resilient developmental outcomes.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9A02C9E-12CD-8946-83DA-76BDCB6AE51E}" type="slidenum">
              <a:rPr lang="en-US" smtClean="0"/>
              <a:pPr/>
              <a:t>36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D11BDA3-3CDE-A34B-8FB1-81185D00186A}" type="datetime1">
              <a:rPr lang="en-US" smtClean="0"/>
              <a:t>4/4/19</a:t>
            </a:fld>
            <a:endParaRPr lang="en-US" dirty="0"/>
          </a:p>
        </p:txBody>
      </p:sp>
      <p:sp>
        <p:nvSpPr>
          <p:cNvPr id="6" name="Slide Number Placeholder 5"/>
          <p:cNvSpPr>
            <a:spLocks noGrp="1"/>
          </p:cNvSpPr>
          <p:nvPr>
            <p:ph type="sldNum" sz="quarter" idx="12"/>
          </p:nvPr>
        </p:nvSpPr>
        <p:spPr/>
        <p:txBody>
          <a:bodyPr/>
          <a:lstStyle/>
          <a:p>
            <a:fld id="{CF0B8036-4E6E-8D46-A68C-F329D94574BF}" type="slidenum">
              <a:rPr lang="en-US" smtClean="0"/>
              <a:t>‹#›</a:t>
            </a:fld>
            <a:endParaRPr lang="en-US" dirty="0"/>
          </a:p>
        </p:txBody>
      </p:sp>
    </p:spTree>
    <p:extLst>
      <p:ext uri="{BB962C8B-B14F-4D97-AF65-F5344CB8AC3E}">
        <p14:creationId xmlns:p14="http://schemas.microsoft.com/office/powerpoint/2010/main" val="375272684"/>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753CD4-EC49-7A44-8974-BFC4AAF459A6}" type="datetime1">
              <a:rPr lang="en-US" smtClean="0"/>
              <a:t>4/4/19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398352910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F626FE-4457-0048-BED5-E1592858664E}" type="datetime1">
              <a:rPr lang="en-US" smtClean="0"/>
              <a:t>4/4/19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180186518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346A95-DEC4-2B41-98CE-23039C3141DB}" type="datetime1">
              <a:rPr lang="en-US" smtClean="0"/>
              <a:t>4/4/19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84DE2C-8E6D-744E-8C3C-E819A1EC69DE}" type="slidenum">
              <a:rPr lang="en-US" smtClean="0"/>
              <a:t>‹#›</a:t>
            </a:fld>
            <a:endParaRPr lang="en-US" dirty="0"/>
          </a:p>
        </p:txBody>
      </p:sp>
    </p:spTree>
    <p:extLst>
      <p:ext uri="{BB962C8B-B14F-4D97-AF65-F5344CB8AC3E}">
        <p14:creationId xmlns:p14="http://schemas.microsoft.com/office/powerpoint/2010/main" val="17168636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1951E2-785F-E249-84E6-4D2BE1416491}" type="datetime1">
              <a:rPr lang="en-US" smtClean="0"/>
              <a:t>4/4/19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4287495809"/>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51E855-6A1B-204D-A03D-CB060A711BFB}" type="datetime1">
              <a:rPr lang="en-US" smtClean="0"/>
              <a:t>4/4/19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2437739355"/>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F24FA2-C883-FF47-A5B0-8D7822A715E5}" type="datetime1">
              <a:rPr lang="en-US" smtClean="0"/>
              <a:t>4/4/19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4275686688"/>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DBE4A4-0727-C540-BE2C-F2CC74F77031}" type="datetime1">
              <a:rPr lang="en-US" smtClean="0"/>
              <a:t>4/4/19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78B69C-3454-0B42-93AA-A5094548B99D}" type="slidenum">
              <a:rPr lang="en-US" smtClean="0"/>
              <a:t>‹#›</a:t>
            </a:fld>
            <a:endParaRPr lang="en-US" dirty="0"/>
          </a:p>
        </p:txBody>
      </p:sp>
    </p:spTree>
    <p:extLst>
      <p:ext uri="{BB962C8B-B14F-4D97-AF65-F5344CB8AC3E}">
        <p14:creationId xmlns:p14="http://schemas.microsoft.com/office/powerpoint/2010/main" val="67085784"/>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F6647D-FB01-CD4E-8589-99B8930670B0}" type="datetime1">
              <a:rPr lang="en-US" smtClean="0"/>
              <a:t>4/4/19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1365589256"/>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D6CDBD-1FE1-854C-BECB-EC15E994617E}" type="datetime1">
              <a:rPr lang="en-US" smtClean="0"/>
              <a:t>4/4/19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355059"/>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0233793-4062-8440-A08C-F0611F48E530}" type="datetime1">
              <a:rPr lang="en-US" smtClean="0"/>
              <a:t>4/4/19</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037570435"/>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7" name="Rectangle 6"/>
          <p:cNvSpPr/>
          <p:nvPr userDrawn="1"/>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a:off x="1426668" y="304868"/>
            <a:ext cx="7649561" cy="0"/>
          </a:xfrm>
          <a:prstGeom prst="line">
            <a:avLst/>
          </a:prstGeom>
          <a:ln w="7620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457200" y="474201"/>
            <a:ext cx="8686764" cy="0"/>
          </a:xfrm>
          <a:prstGeom prst="line">
            <a:avLst/>
          </a:prstGeom>
          <a:ln w="7620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rot="5400000">
            <a:off x="7207950" y="1459150"/>
            <a:ext cx="2929431" cy="0"/>
          </a:xfrm>
          <a:prstGeom prst="line">
            <a:avLst/>
          </a:prstGeom>
          <a:ln w="5715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rot="5400000">
            <a:off x="7921938" y="911639"/>
            <a:ext cx="1727200" cy="0"/>
          </a:xfrm>
          <a:prstGeom prst="line">
            <a:avLst/>
          </a:prstGeom>
          <a:ln w="57150" cmpd="sng">
            <a:solidFill>
              <a:schemeClr val="accent2"/>
            </a:solidFill>
          </a:ln>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1E49D66-5B48-CD44-8B3E-D42A6572ED1E}"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2F3DA2E-C640-A443-AE08-280C71EEC805}" type="datetime1">
              <a:rPr lang="en-US" smtClean="0"/>
              <a:t>4/4/19</a:t>
            </a:fld>
            <a:endParaRPr lang="en-US" dirty="0"/>
          </a:p>
        </p:txBody>
      </p:sp>
      <p:sp>
        <p:nvSpPr>
          <p:cNvPr id="9" name="Rectangle 8"/>
          <p:cNvSpPr/>
          <p:nvPr userDrawn="1"/>
        </p:nvSpPr>
        <p:spPr>
          <a:xfrm>
            <a:off x="8510621" y="3026832"/>
            <a:ext cx="548640" cy="457200"/>
          </a:xfrm>
          <a:prstGeom prst="rect">
            <a:avLst/>
          </a:prstGeom>
          <a:solidFill>
            <a:schemeClr val="accent5">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32323"/>
              </a:solidFill>
            </a:endParaRPr>
          </a:p>
        </p:txBody>
      </p:sp>
      <p:sp>
        <p:nvSpPr>
          <p:cNvPr id="10" name="Rectangle 9"/>
          <p:cNvSpPr/>
          <p:nvPr userDrawn="1"/>
        </p:nvSpPr>
        <p:spPr>
          <a:xfrm>
            <a:off x="8514849" y="3524263"/>
            <a:ext cx="548640" cy="457200"/>
          </a:xfrm>
          <a:prstGeom prst="rect">
            <a:avLst/>
          </a:prstGeom>
          <a:solidFill>
            <a:srgbClr val="40301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8516966" y="4023817"/>
            <a:ext cx="548640" cy="4572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8523316" y="4519117"/>
            <a:ext cx="548640" cy="457200"/>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8529666" y="5008067"/>
            <a:ext cx="548640" cy="457200"/>
          </a:xfrm>
          <a:prstGeom prst="rect">
            <a:avLst/>
          </a:prstGeom>
          <a:solidFill>
            <a:srgbClr val="AB902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3835400" y="6553200"/>
            <a:ext cx="4495800" cy="276999"/>
          </a:xfrm>
          <a:prstGeom prst="rect">
            <a:avLst/>
          </a:prstGeom>
          <a:noFill/>
        </p:spPr>
        <p:txBody>
          <a:bodyPr wrap="square" rtlCol="0">
            <a:spAutoFit/>
          </a:bodyPr>
          <a:lstStyle/>
          <a:p>
            <a:pPr algn="r"/>
            <a:r>
              <a:rPr lang="en-US" sz="1200" dirty="0" smtClean="0"/>
              <a:t>unm</a:t>
            </a:r>
            <a:r>
              <a:rPr lang="en-US" sz="1200" baseline="0" dirty="0" smtClean="0"/>
              <a:t> health sciences institute for resilience, health, and justice</a:t>
            </a:r>
            <a:endParaRPr lang="en-US" sz="1200" dirty="0"/>
          </a:p>
        </p:txBody>
      </p:sp>
      <p:sp>
        <p:nvSpPr>
          <p:cNvPr id="15" name="Oval 14"/>
          <p:cNvSpPr/>
          <p:nvPr userDrawn="1"/>
        </p:nvSpPr>
        <p:spPr>
          <a:xfrm>
            <a:off x="8322665" y="112960"/>
            <a:ext cx="694267" cy="643466"/>
          </a:xfrm>
          <a:prstGeom prst="ellipse">
            <a:avLst/>
          </a:prstGeom>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8949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4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2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Excel_97_-_2004_Worksheet2.xls"/><Relationship Id="rId4"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667" y="1328261"/>
            <a:ext cx="8094133" cy="2861367"/>
          </a:xfrm>
        </p:spPr>
        <p:txBody>
          <a:bodyPr/>
          <a:lstStyle/>
          <a:p>
            <a:r>
              <a:rPr lang="en-US" sz="4600" dirty="0" smtClean="0"/>
              <a:t/>
            </a:r>
            <a:br>
              <a:rPr lang="en-US" sz="4600" dirty="0" smtClean="0"/>
            </a:br>
            <a:r>
              <a:rPr lang="en-US" sz="4600" dirty="0" smtClean="0"/>
              <a:t/>
            </a:r>
            <a:br>
              <a:rPr lang="en-US" sz="4600" dirty="0" smtClean="0"/>
            </a:br>
            <a:r>
              <a:rPr lang="en-US" sz="4800" dirty="0"/>
              <a:t>Keeping New Mexico from Becoming the Land of Entrapment</a:t>
            </a:r>
            <a:r>
              <a:rPr lang="en-US" sz="4600" dirty="0" smtClean="0"/>
              <a:t/>
            </a:r>
            <a:br>
              <a:rPr lang="en-US" sz="4600" dirty="0" smtClean="0"/>
            </a:br>
            <a:r>
              <a:rPr lang="en-US" sz="4600" dirty="0" smtClean="0"/>
              <a:t>Overcoming Adverse </a:t>
            </a:r>
            <a:r>
              <a:rPr lang="en-US" sz="4600" dirty="0" smtClean="0"/>
              <a:t>Childhood </a:t>
            </a:r>
            <a:r>
              <a:rPr lang="en-US" sz="4600" dirty="0" smtClean="0"/>
              <a:t>Experiences</a:t>
            </a:r>
            <a:endParaRPr lang="en-US" sz="4600" dirty="0"/>
          </a:p>
        </p:txBody>
      </p:sp>
      <p:sp>
        <p:nvSpPr>
          <p:cNvPr id="3" name="Subtitle 2"/>
          <p:cNvSpPr>
            <a:spLocks noGrp="1"/>
          </p:cNvSpPr>
          <p:nvPr>
            <p:ph type="subTitle" idx="1"/>
          </p:nvPr>
        </p:nvSpPr>
        <p:spPr>
          <a:xfrm>
            <a:off x="200508" y="3879186"/>
            <a:ext cx="8331279" cy="2788727"/>
          </a:xfrm>
        </p:spPr>
        <p:txBody>
          <a:bodyPr>
            <a:normAutofit fontScale="70000" lnSpcReduction="20000"/>
          </a:bodyPr>
          <a:lstStyle/>
          <a:p>
            <a:endParaRPr lang="en-US" sz="3900" dirty="0" smtClean="0"/>
          </a:p>
          <a:p>
            <a:endParaRPr lang="en-US" sz="4300" dirty="0"/>
          </a:p>
          <a:p>
            <a:r>
              <a:rPr lang="en-US" sz="4300" dirty="0" smtClean="0"/>
              <a:t>andrew hsi, md, mph</a:t>
            </a:r>
          </a:p>
          <a:p>
            <a:r>
              <a:rPr lang="en-US" sz="4300" dirty="0"/>
              <a:t>d</a:t>
            </a:r>
            <a:r>
              <a:rPr lang="en-US" sz="4300" dirty="0" smtClean="0"/>
              <a:t>irector institute for resilience, health, and justice</a:t>
            </a:r>
          </a:p>
          <a:p>
            <a:r>
              <a:rPr lang="en-US" sz="3400" dirty="0"/>
              <a:t>p</a:t>
            </a:r>
            <a:r>
              <a:rPr lang="en-US" sz="3400" dirty="0" smtClean="0"/>
              <a:t>rincipal investigator FOCUS and ADOBE programs at UNM HSC</a:t>
            </a:r>
            <a:endParaRPr lang="en-US" sz="3400" dirty="0"/>
          </a:p>
        </p:txBody>
      </p:sp>
      <p:sp>
        <p:nvSpPr>
          <p:cNvPr id="4" name="Slide Number Placeholder 3"/>
          <p:cNvSpPr>
            <a:spLocks noGrp="1"/>
          </p:cNvSpPr>
          <p:nvPr>
            <p:ph type="sldNum" sz="quarter" idx="12"/>
          </p:nvPr>
        </p:nvSpPr>
        <p:spPr/>
        <p:txBody>
          <a:bodyPr/>
          <a:lstStyle/>
          <a:p>
            <a:fld id="{CF0B8036-4E6E-8D46-A68C-F329D94574BF}" type="slidenum">
              <a:rPr lang="en-US" smtClean="0"/>
              <a:t>1</a:t>
            </a:fld>
            <a:endParaRPr lang="en-US" dirty="0"/>
          </a:p>
        </p:txBody>
      </p:sp>
    </p:spTree>
    <p:extLst>
      <p:ext uri="{BB962C8B-B14F-4D97-AF65-F5344CB8AC3E}">
        <p14:creationId xmlns:p14="http://schemas.microsoft.com/office/powerpoint/2010/main" val="25093815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14525"/>
            <a:ext cx="8438439" cy="1143000"/>
          </a:xfrm>
        </p:spPr>
        <p:txBody>
          <a:bodyPr>
            <a:normAutofit fontScale="90000"/>
          </a:bodyPr>
          <a:lstStyle/>
          <a:p>
            <a:r>
              <a:rPr lang="en-US" sz="4000" dirty="0"/>
              <a:t>Definition of Adverse Childhood Experiences (ACEs)</a:t>
            </a:r>
          </a:p>
        </p:txBody>
      </p:sp>
      <p:sp>
        <p:nvSpPr>
          <p:cNvPr id="3" name="Content Placeholder 2"/>
          <p:cNvSpPr>
            <a:spLocks noGrp="1"/>
          </p:cNvSpPr>
          <p:nvPr>
            <p:ph sz="half" idx="1"/>
          </p:nvPr>
        </p:nvSpPr>
        <p:spPr>
          <a:xfrm>
            <a:off x="457200" y="1818412"/>
            <a:ext cx="3657600" cy="2132697"/>
          </a:xfrm>
        </p:spPr>
        <p:txBody>
          <a:bodyPr>
            <a:normAutofit fontScale="92500" lnSpcReduction="20000"/>
          </a:bodyPr>
          <a:lstStyle/>
          <a:p>
            <a:pPr marL="514350" indent="-514350">
              <a:buFont typeface="+mj-lt"/>
              <a:buAutoNum type="arabicPeriod"/>
            </a:pPr>
            <a:r>
              <a:rPr lang="en-US" b="1" dirty="0"/>
              <a:t>Emotional Abuse</a:t>
            </a:r>
          </a:p>
          <a:p>
            <a:pPr marL="514350" indent="-514350">
              <a:buFont typeface="+mj-lt"/>
              <a:buAutoNum type="arabicPeriod"/>
            </a:pPr>
            <a:r>
              <a:rPr lang="en-US" b="1" dirty="0"/>
              <a:t>Emotional Neglect</a:t>
            </a:r>
          </a:p>
          <a:p>
            <a:pPr marL="514350" indent="-514350">
              <a:buFont typeface="+mj-lt"/>
              <a:buAutoNum type="arabicPeriod"/>
            </a:pPr>
            <a:r>
              <a:rPr lang="en-US" b="1" dirty="0"/>
              <a:t>Physical Neglect</a:t>
            </a:r>
          </a:p>
          <a:p>
            <a:pPr marL="514350" indent="-514350">
              <a:buFont typeface="+mj-lt"/>
              <a:buAutoNum type="arabicPeriod"/>
            </a:pPr>
            <a:r>
              <a:rPr lang="en-US" b="1" dirty="0"/>
              <a:t>Physical Abuse</a:t>
            </a:r>
          </a:p>
          <a:p>
            <a:pPr marL="514350" indent="-514350">
              <a:buFont typeface="+mj-lt"/>
              <a:buAutoNum type="arabicPeriod"/>
            </a:pPr>
            <a:r>
              <a:rPr lang="en-US" b="1" dirty="0"/>
              <a:t>Sexual </a:t>
            </a:r>
            <a:r>
              <a:rPr lang="en-US" b="1" dirty="0" smtClean="0"/>
              <a:t>Abuse</a:t>
            </a:r>
            <a:endParaRPr lang="en-US" b="1" dirty="0"/>
          </a:p>
        </p:txBody>
      </p:sp>
      <p:sp>
        <p:nvSpPr>
          <p:cNvPr id="9" name="TextBox 8"/>
          <p:cNvSpPr txBox="1"/>
          <p:nvPr/>
        </p:nvSpPr>
        <p:spPr>
          <a:xfrm>
            <a:off x="479812" y="4049890"/>
            <a:ext cx="4583306" cy="2123658"/>
          </a:xfrm>
          <a:prstGeom prst="rect">
            <a:avLst/>
          </a:prstGeom>
          <a:noFill/>
        </p:spPr>
        <p:txBody>
          <a:bodyPr wrap="none" rtlCol="0">
            <a:spAutoFit/>
          </a:bodyPr>
          <a:lstStyle/>
          <a:p>
            <a:pPr marL="514350" indent="-514350">
              <a:buClr>
                <a:srgbClr val="FF6600"/>
              </a:buClr>
              <a:buFont typeface="+mj-lt"/>
              <a:buAutoNum type="arabicPeriod" startAt="6"/>
            </a:pPr>
            <a:r>
              <a:rPr lang="en-US" sz="2200" b="1" dirty="0"/>
              <a:t>Mother Treated Violently</a:t>
            </a:r>
          </a:p>
          <a:p>
            <a:pPr marL="514350" indent="-514350">
              <a:buClr>
                <a:srgbClr val="FF6600"/>
              </a:buClr>
              <a:buFont typeface="+mj-lt"/>
              <a:buAutoNum type="arabicPeriod" startAt="6"/>
            </a:pPr>
            <a:r>
              <a:rPr lang="en-US" sz="2200" b="1" dirty="0"/>
              <a:t>Household Substance Abuse</a:t>
            </a:r>
          </a:p>
          <a:p>
            <a:pPr marL="514350" indent="-514350">
              <a:buClr>
                <a:srgbClr val="FF6600"/>
              </a:buClr>
              <a:buFont typeface="+mj-lt"/>
              <a:buAutoNum type="arabicPeriod" startAt="6"/>
            </a:pPr>
            <a:r>
              <a:rPr lang="en-US" sz="2200" b="1" dirty="0"/>
              <a:t>Household Mental Illness</a:t>
            </a:r>
          </a:p>
          <a:p>
            <a:pPr marL="514350" indent="-514350">
              <a:buClr>
                <a:srgbClr val="FF6600"/>
              </a:buClr>
              <a:buFont typeface="+mj-lt"/>
              <a:buAutoNum type="arabicPeriod" startAt="6"/>
            </a:pPr>
            <a:r>
              <a:rPr lang="en-US" sz="2200" b="1" dirty="0"/>
              <a:t>Parental Separation or Divorce</a:t>
            </a:r>
          </a:p>
          <a:p>
            <a:pPr marL="514350" indent="-514350">
              <a:buClr>
                <a:srgbClr val="FF6600"/>
              </a:buClr>
              <a:buFont typeface="+mj-lt"/>
              <a:buAutoNum type="arabicPeriod" startAt="6"/>
            </a:pPr>
            <a:r>
              <a:rPr lang="en-US" sz="2200" b="1" dirty="0"/>
              <a:t>Incarcerated Household Member</a:t>
            </a:r>
          </a:p>
          <a:p>
            <a:endParaRPr lang="en-US" sz="2200" dirty="0"/>
          </a:p>
        </p:txBody>
      </p:sp>
      <p:grpSp>
        <p:nvGrpSpPr>
          <p:cNvPr id="15" name="Group 14"/>
          <p:cNvGrpSpPr/>
          <p:nvPr/>
        </p:nvGrpSpPr>
        <p:grpSpPr>
          <a:xfrm>
            <a:off x="3575403" y="2030078"/>
            <a:ext cx="5083385" cy="1384995"/>
            <a:chOff x="3575403" y="2030078"/>
            <a:chExt cx="5083385" cy="1384995"/>
          </a:xfrm>
        </p:grpSpPr>
        <p:sp>
          <p:nvSpPr>
            <p:cNvPr id="8" name="TextBox 7"/>
            <p:cNvSpPr txBox="1"/>
            <p:nvPr/>
          </p:nvSpPr>
          <p:spPr>
            <a:xfrm>
              <a:off x="4205114" y="2030078"/>
              <a:ext cx="4453674" cy="1384995"/>
            </a:xfrm>
            <a:prstGeom prst="rect">
              <a:avLst/>
            </a:prstGeom>
            <a:noFill/>
          </p:spPr>
          <p:txBody>
            <a:bodyPr wrap="square" rtlCol="0">
              <a:spAutoFit/>
            </a:bodyPr>
            <a:lstStyle/>
            <a:p>
              <a:pPr marL="1588" indent="0">
                <a:buNone/>
              </a:pPr>
              <a:r>
                <a:rPr lang="en-US" sz="2800" dirty="0"/>
                <a:t>Directly affecting child from </a:t>
              </a:r>
            </a:p>
            <a:p>
              <a:r>
                <a:rPr lang="en-US" sz="2800" dirty="0"/>
                <a:t>Caretaker Abuse/Neglect </a:t>
              </a:r>
            </a:p>
            <a:p>
              <a:r>
                <a:rPr lang="en-US" sz="2800" dirty="0" smtClean="0"/>
                <a:t>Creates risk </a:t>
              </a:r>
              <a:r>
                <a:rPr lang="en-US" sz="2800" dirty="0"/>
                <a:t>of toxic stress </a:t>
              </a:r>
            </a:p>
          </p:txBody>
        </p:sp>
        <p:sp>
          <p:nvSpPr>
            <p:cNvPr id="13" name="Right Arrow 12"/>
            <p:cNvSpPr/>
            <p:nvPr/>
          </p:nvSpPr>
          <p:spPr>
            <a:xfrm>
              <a:off x="3575403" y="2635392"/>
              <a:ext cx="592670" cy="45719"/>
            </a:xfrm>
            <a:prstGeom prst="rightArrow">
              <a:avLst/>
            </a:prstGeom>
            <a:ln w="762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4682057" y="3795893"/>
            <a:ext cx="3756382" cy="2677656"/>
            <a:chOff x="4413948" y="3795893"/>
            <a:chExt cx="3756382" cy="2677656"/>
          </a:xfrm>
        </p:grpSpPr>
        <p:sp>
          <p:nvSpPr>
            <p:cNvPr id="11" name="TextBox 10"/>
            <p:cNvSpPr txBox="1"/>
            <p:nvPr/>
          </p:nvSpPr>
          <p:spPr>
            <a:xfrm>
              <a:off x="5362225" y="3795893"/>
              <a:ext cx="2808105" cy="2677656"/>
            </a:xfrm>
            <a:prstGeom prst="rect">
              <a:avLst/>
            </a:prstGeom>
            <a:noFill/>
          </p:spPr>
          <p:txBody>
            <a:bodyPr wrap="square" rtlCol="0">
              <a:spAutoFit/>
            </a:bodyPr>
            <a:lstStyle/>
            <a:p>
              <a:r>
                <a:rPr lang="en-US" sz="2400" dirty="0"/>
                <a:t>Household </a:t>
              </a:r>
              <a:r>
                <a:rPr lang="en-US" sz="2400" dirty="0" smtClean="0"/>
                <a:t>Dysfunctions</a:t>
              </a:r>
            </a:p>
            <a:p>
              <a:endParaRPr lang="en-US" sz="2400" dirty="0"/>
            </a:p>
            <a:p>
              <a:r>
                <a:rPr lang="en-US" sz="2400" dirty="0" smtClean="0"/>
                <a:t>Home </a:t>
              </a:r>
              <a:r>
                <a:rPr lang="en-US" sz="2400" dirty="0"/>
                <a:t>environment creating toxic stresses</a:t>
              </a:r>
            </a:p>
            <a:p>
              <a:endParaRPr lang="en-US" sz="2400" dirty="0"/>
            </a:p>
          </p:txBody>
        </p:sp>
        <p:sp>
          <p:nvSpPr>
            <p:cNvPr id="14" name="Right Arrow 13"/>
            <p:cNvSpPr/>
            <p:nvPr/>
          </p:nvSpPr>
          <p:spPr>
            <a:xfrm>
              <a:off x="4413948" y="4946775"/>
              <a:ext cx="790225" cy="45719"/>
            </a:xfrm>
            <a:prstGeom prst="rightArrow">
              <a:avLst/>
            </a:prstGeom>
            <a:ln w="762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7" name="Rectangle 16"/>
          <p:cNvSpPr/>
          <p:nvPr/>
        </p:nvSpPr>
        <p:spPr>
          <a:xfrm>
            <a:off x="550367" y="6161642"/>
            <a:ext cx="7597388" cy="430887"/>
          </a:xfrm>
          <a:prstGeom prst="rect">
            <a:avLst/>
          </a:prstGeom>
        </p:spPr>
        <p:txBody>
          <a:bodyPr wrap="square">
            <a:spAutoFit/>
          </a:bodyPr>
          <a:lstStyle/>
          <a:p>
            <a:r>
              <a:rPr lang="en-US" sz="1100" dirty="0"/>
              <a:t>Felitti VJ, Anda RF. Et al. “Relationship of Childhood Abuse and Household Dysfunction to Many of the Leading Causes of Death in Adults: The Adverse Childhood Experiences (ACE) Study.” 1999. Am J Prev Med.</a:t>
            </a:r>
          </a:p>
        </p:txBody>
      </p:sp>
      <p:grpSp>
        <p:nvGrpSpPr>
          <p:cNvPr id="12" name="Group 11"/>
          <p:cNvGrpSpPr/>
          <p:nvPr/>
        </p:nvGrpSpPr>
        <p:grpSpPr>
          <a:xfrm>
            <a:off x="1003300" y="2971800"/>
            <a:ext cx="3848100" cy="2832100"/>
            <a:chOff x="1003300" y="2971800"/>
            <a:chExt cx="3848100" cy="2832100"/>
          </a:xfrm>
        </p:grpSpPr>
        <p:cxnSp>
          <p:nvCxnSpPr>
            <p:cNvPr id="5" name="Straight Connector 4"/>
            <p:cNvCxnSpPr/>
            <p:nvPr/>
          </p:nvCxnSpPr>
          <p:spPr>
            <a:xfrm flipV="1">
              <a:off x="1003300" y="2971800"/>
              <a:ext cx="2425700" cy="2540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1054100" y="5791200"/>
              <a:ext cx="3797300" cy="1270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1079500" y="4432300"/>
              <a:ext cx="2908300" cy="1270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079500" y="4762500"/>
              <a:ext cx="32512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6538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592662" y="571665"/>
            <a:ext cx="8483600" cy="1143000"/>
          </a:xfrm>
        </p:spPr>
        <p:txBody>
          <a:bodyPr/>
          <a:lstStyle/>
          <a:p>
            <a:pPr eaLnBrk="1" hangingPunct="1"/>
            <a:r>
              <a:rPr lang="en-US" sz="3600" dirty="0" smtClean="0">
                <a:ea typeface="ＭＳ Ｐゴシック" charset="0"/>
                <a:cs typeface="ＭＳ Ｐゴシック" charset="0"/>
              </a:rPr>
              <a:t>ACEs: </a:t>
            </a:r>
            <a:r>
              <a:rPr lang="en-US" sz="3200" dirty="0" smtClean="0">
                <a:ea typeface="ＭＳ Ｐゴシック" charset="0"/>
                <a:cs typeface="ＭＳ Ｐゴシック" charset="0"/>
              </a:rPr>
              <a:t>Relative </a:t>
            </a:r>
            <a:r>
              <a:rPr lang="en-US" sz="3200" dirty="0">
                <a:ea typeface="ＭＳ Ｐゴシック" charset="0"/>
                <a:cs typeface="ＭＳ Ｐゴシック" charset="0"/>
              </a:rPr>
              <a:t>Risks of Health Behaviors Associated with Risks for Early Death</a:t>
            </a:r>
          </a:p>
        </p:txBody>
      </p:sp>
      <p:graphicFrame>
        <p:nvGraphicFramePr>
          <p:cNvPr id="49154" name="Object 2"/>
          <p:cNvGraphicFramePr>
            <a:graphicFrameLocks noGrp="1"/>
          </p:cNvGraphicFramePr>
          <p:nvPr>
            <p:ph idx="1"/>
            <p:extLst>
              <p:ext uri="{D42A27DB-BD31-4B8C-83A1-F6EECF244321}">
                <p14:modId xmlns:p14="http://schemas.microsoft.com/office/powerpoint/2010/main" val="151384723"/>
              </p:ext>
            </p:extLst>
          </p:nvPr>
        </p:nvGraphicFramePr>
        <p:xfrm>
          <a:off x="284164" y="2211388"/>
          <a:ext cx="8027987" cy="2566987"/>
        </p:xfrm>
        <a:graphic>
          <a:graphicData uri="http://schemas.openxmlformats.org/presentationml/2006/ole">
            <mc:AlternateContent xmlns:mc="http://schemas.openxmlformats.org/markup-compatibility/2006">
              <mc:Choice xmlns:v="urn:schemas-microsoft-com:vml" Requires="v">
                <p:oleObj spid="_x0000_s4263" name="Document" r:id="rId3" imgW="8737600" imgH="2794000" progId="Word.Document.8">
                  <p:embed/>
                </p:oleObj>
              </mc:Choice>
              <mc:Fallback>
                <p:oleObj name="Document" r:id="rId3" imgW="8737600" imgH="2794000" progId="Word.Document.8">
                  <p:embed/>
                  <p:pic>
                    <p:nvPicPr>
                      <p:cNvPr id="0" name=""/>
                      <p:cNvPicPr>
                        <a:picLocks noChangeArrowheads="1"/>
                      </p:cNvPicPr>
                      <p:nvPr/>
                    </p:nvPicPr>
                    <p:blipFill>
                      <a:blip r:embed="rId4"/>
                      <a:srcRect/>
                      <a:stretch>
                        <a:fillRect/>
                      </a:stretch>
                    </p:blipFill>
                    <p:spPr bwMode="auto">
                      <a:xfrm>
                        <a:off x="284164" y="2211388"/>
                        <a:ext cx="8027987" cy="25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9156" name="Text Box 4"/>
          <p:cNvSpPr txBox="1">
            <a:spLocks noChangeArrowheads="1"/>
          </p:cNvSpPr>
          <p:nvPr/>
        </p:nvSpPr>
        <p:spPr bwMode="auto">
          <a:xfrm>
            <a:off x="1332094" y="4924784"/>
            <a:ext cx="6455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chemeClr val="accent5"/>
                </a:solidFill>
                <a:latin typeface="Times New Roman" charset="0"/>
              </a:rPr>
              <a:t>* 0 adverse events set as </a:t>
            </a:r>
            <a:r>
              <a:rPr lang="en-US" b="1" dirty="0" smtClean="0">
                <a:solidFill>
                  <a:schemeClr val="accent5"/>
                </a:solidFill>
                <a:latin typeface="Times New Roman" charset="0"/>
              </a:rPr>
              <a:t>standard referent </a:t>
            </a:r>
            <a:r>
              <a:rPr lang="en-US" b="1" dirty="0">
                <a:solidFill>
                  <a:schemeClr val="accent5"/>
                </a:solidFill>
                <a:latin typeface="Times New Roman" charset="0"/>
              </a:rPr>
              <a:t>risk</a:t>
            </a:r>
          </a:p>
        </p:txBody>
      </p:sp>
      <p:sp>
        <p:nvSpPr>
          <p:cNvPr id="4915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942E50A-90EA-2245-AC7C-51B3A5BE9889}" type="slidenum">
              <a:rPr lang="en-US" sz="1800">
                <a:latin typeface="Calibri"/>
              </a:rPr>
              <a:pPr eaLnBrk="1" hangingPunct="1"/>
              <a:t>11</a:t>
            </a:fld>
            <a:endParaRPr lang="en-US" sz="1800" dirty="0">
              <a:latin typeface="Calibri"/>
            </a:endParaRPr>
          </a:p>
        </p:txBody>
      </p:sp>
      <p:cxnSp>
        <p:nvCxnSpPr>
          <p:cNvPr id="4" name="Straight Arrow Connector 3"/>
          <p:cNvCxnSpPr/>
          <p:nvPr/>
        </p:nvCxnSpPr>
        <p:spPr>
          <a:xfrm>
            <a:off x="3734396" y="2903921"/>
            <a:ext cx="0" cy="1662070"/>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6039399" y="3316111"/>
            <a:ext cx="0" cy="1204726"/>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8286391" y="2860623"/>
            <a:ext cx="0" cy="1662070"/>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436303" y="2927743"/>
            <a:ext cx="0" cy="1662070"/>
          </a:xfrm>
          <a:prstGeom prst="straightConnector1">
            <a:avLst/>
          </a:prstGeom>
          <a:ln w="76200" cmpd="sng">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24561" y="5503339"/>
            <a:ext cx="7256280" cy="923330"/>
          </a:xfrm>
          <a:prstGeom prst="rect">
            <a:avLst/>
          </a:prstGeom>
          <a:noFill/>
        </p:spPr>
        <p:txBody>
          <a:bodyPr wrap="square" rtlCol="0">
            <a:spAutoFit/>
          </a:bodyPr>
          <a:lstStyle/>
          <a:p>
            <a:r>
              <a:rPr lang="en-US" dirty="0"/>
              <a:t>Felitti VJ, Anda RF. Et al. “Relationship of Childhood Abuse and Household Dysfunction to Many of the Leading Causes of Death in Adults: The Adverse Childhood Experiences (ACE) Study.” </a:t>
            </a:r>
            <a:r>
              <a:rPr lang="en-US" dirty="0" smtClean="0"/>
              <a:t>1999</a:t>
            </a:r>
            <a:r>
              <a:rPr lang="en-US" dirty="0"/>
              <a:t>. Am J Prev Med</a:t>
            </a:r>
            <a:r>
              <a:rPr lang="en-US" dirty="0" smtClean="0"/>
              <a:t>.</a:t>
            </a:r>
            <a:endParaRPr lang="en-US" dirty="0"/>
          </a:p>
        </p:txBody>
      </p:sp>
    </p:spTree>
    <p:extLst>
      <p:ext uri="{BB962C8B-B14F-4D97-AF65-F5344CB8AC3E}">
        <p14:creationId xmlns:p14="http://schemas.microsoft.com/office/powerpoint/2010/main" val="23063454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par>
                                <p:cTn id="13" presetID="22" presetClass="entr" presetSubtype="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par>
                                <p:cTn id="16" presetID="22" presetClass="entr" presetSubtype="1"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5728" y="326565"/>
            <a:ext cx="8896350" cy="1417638"/>
          </a:xfrm>
        </p:spPr>
        <p:txBody>
          <a:bodyPr>
            <a:noAutofit/>
          </a:bodyPr>
          <a:lstStyle/>
          <a:p>
            <a:r>
              <a:rPr lang="en-US" sz="4000" b="1" dirty="0"/>
              <a:t>% of NM Adults Reporting an ACE, </a:t>
            </a:r>
            <a:r>
              <a:rPr lang="en-US" sz="2800" b="1" dirty="0" smtClean="0"/>
              <a:t>*Highest rate among states (NM, LA, AR, TN, WA)</a:t>
            </a:r>
            <a:endParaRPr lang="en-US" sz="2800" dirty="0"/>
          </a:p>
        </p:txBody>
      </p:sp>
      <p:sp>
        <p:nvSpPr>
          <p:cNvPr id="2" name="Slide Number Placeholder 1"/>
          <p:cNvSpPr>
            <a:spLocks noGrp="1"/>
          </p:cNvSpPr>
          <p:nvPr>
            <p:ph type="sldNum" sz="quarter" idx="12"/>
          </p:nvPr>
        </p:nvSpPr>
        <p:spPr/>
        <p:txBody>
          <a:bodyPr/>
          <a:lstStyle/>
          <a:p>
            <a:fld id="{6A8B13A0-CF5D-D04B-8720-A9565B8B26A0}" type="slidenum">
              <a:rPr lang="en-US" smtClean="0"/>
              <a:pPr/>
              <a:t>12</a:t>
            </a:fld>
            <a:endParaRPr lang="en-US" dirty="0"/>
          </a:p>
        </p:txBody>
      </p:sp>
      <p:sp>
        <p:nvSpPr>
          <p:cNvPr id="6" name="TextBox 5"/>
          <p:cNvSpPr txBox="1"/>
          <p:nvPr/>
        </p:nvSpPr>
        <p:spPr>
          <a:xfrm>
            <a:off x="228600" y="6172200"/>
            <a:ext cx="8305800" cy="276999"/>
          </a:xfrm>
          <a:prstGeom prst="rect">
            <a:avLst/>
          </a:prstGeom>
          <a:noFill/>
        </p:spPr>
        <p:txBody>
          <a:bodyPr wrap="square" rtlCol="0">
            <a:spAutoFit/>
          </a:bodyPr>
          <a:lstStyle/>
          <a:p>
            <a:r>
              <a:rPr lang="en-US" sz="1200" dirty="0" smtClean="0">
                <a:latin typeface="Helvetica" pitchFamily="34" charset="0"/>
                <a:cs typeface="Helvetica" pitchFamily="34" charset="0"/>
              </a:rPr>
              <a:t>New Mexico Behavioral Risk Factor Surveillance System, 2009.  NM Department of Health.  Prepared June 7, 2012.</a:t>
            </a:r>
            <a:endParaRPr lang="en-US" sz="1200" dirty="0">
              <a:latin typeface="Helvetica" pitchFamily="34" charset="0"/>
              <a:cs typeface="Helvetica" pitchFamily="34" charset="0"/>
            </a:endParaRPr>
          </a:p>
        </p:txBody>
      </p:sp>
      <p:graphicFrame>
        <p:nvGraphicFramePr>
          <p:cNvPr id="8" name="Content Placeholder 4"/>
          <p:cNvGraphicFramePr>
            <a:graphicFrameLocks noGrp="1"/>
          </p:cNvGraphicFramePr>
          <p:nvPr>
            <p:ph idx="1"/>
            <p:extLst>
              <p:ext uri="{D42A27DB-BD31-4B8C-83A1-F6EECF244321}">
                <p14:modId xmlns:p14="http://schemas.microsoft.com/office/powerpoint/2010/main" val="3399725331"/>
              </p:ext>
            </p:extLst>
          </p:nvPr>
        </p:nvGraphicFramePr>
        <p:xfrm>
          <a:off x="10588" y="1540933"/>
          <a:ext cx="8506882"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9" name="Oval 8"/>
          <p:cNvSpPr/>
          <p:nvPr/>
        </p:nvSpPr>
        <p:spPr>
          <a:xfrm>
            <a:off x="7145788" y="2336834"/>
            <a:ext cx="762002" cy="688451"/>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a:off x="4543763" y="2978675"/>
            <a:ext cx="872057" cy="688451"/>
          </a:xfrm>
          <a:prstGeom prst="ellipse">
            <a:avLst/>
          </a:prstGeom>
          <a:noFill/>
          <a:ln w="76200" cmpd="sng">
            <a:solidFill>
              <a:schemeClr val="accent5">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5418666" y="1836911"/>
            <a:ext cx="917587" cy="688451"/>
          </a:xfrm>
          <a:prstGeom prst="ellipse">
            <a:avLst/>
          </a:prstGeom>
          <a:noFill/>
          <a:ln w="76200" cmpd="sng">
            <a:solidFill>
              <a:schemeClr val="accent5">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745114" y="1930442"/>
            <a:ext cx="762002" cy="688451"/>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6333060" y="1989311"/>
            <a:ext cx="917587" cy="688451"/>
          </a:xfrm>
          <a:prstGeom prst="ellipse">
            <a:avLst/>
          </a:prstGeom>
          <a:noFill/>
          <a:ln w="76200" cmpd="sng">
            <a:solidFill>
              <a:schemeClr val="accent5">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0496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806" y="507990"/>
            <a:ext cx="8337540" cy="931333"/>
          </a:xfrm>
        </p:spPr>
        <p:txBody>
          <a:bodyPr>
            <a:noAutofit/>
          </a:bodyPr>
          <a:lstStyle/>
          <a:p>
            <a:r>
              <a:rPr lang="en-US" sz="3200" dirty="0"/>
              <a:t>Percent of New Mexico </a:t>
            </a:r>
            <a:r>
              <a:rPr lang="en-US" sz="3200" dirty="0" smtClean="0"/>
              <a:t>Adults</a:t>
            </a:r>
            <a:r>
              <a:rPr lang="en-US" sz="3200" dirty="0"/>
              <a:t>* </a:t>
            </a:r>
            <a:r>
              <a:rPr lang="en-US" sz="3200" dirty="0" smtClean="0"/>
              <a:t>Aged </a:t>
            </a:r>
            <a:r>
              <a:rPr lang="en-US" sz="3200" dirty="0"/>
              <a:t>&gt;18 </a:t>
            </a:r>
            <a:r>
              <a:rPr lang="en-US" sz="3200" dirty="0" smtClean="0"/>
              <a:t>Years </a:t>
            </a:r>
            <a:r>
              <a:rPr lang="en-US" sz="3200" dirty="0"/>
              <a:t>R</a:t>
            </a:r>
            <a:r>
              <a:rPr lang="en-US" sz="3200" dirty="0" smtClean="0"/>
              <a:t>eporting </a:t>
            </a:r>
            <a:r>
              <a:rPr lang="en-US" sz="3200" dirty="0"/>
              <a:t>an ACE, by </a:t>
            </a:r>
            <a:r>
              <a:rPr lang="en-US" sz="3200" dirty="0" smtClean="0"/>
              <a:t>Number </a:t>
            </a:r>
            <a:r>
              <a:rPr lang="en-US" sz="3200" dirty="0"/>
              <a:t>of </a:t>
            </a:r>
            <a:r>
              <a:rPr lang="en-US" sz="3200" dirty="0" smtClean="0"/>
              <a:t>ACEs Reported</a:t>
            </a:r>
            <a:endParaRPr lang="en-US" sz="3200" dirty="0"/>
          </a:p>
        </p:txBody>
      </p:sp>
      <p:sp>
        <p:nvSpPr>
          <p:cNvPr id="2" name="Slide Number Placeholder 1"/>
          <p:cNvSpPr>
            <a:spLocks noGrp="1"/>
          </p:cNvSpPr>
          <p:nvPr>
            <p:ph type="sldNum" sz="quarter" idx="12"/>
          </p:nvPr>
        </p:nvSpPr>
        <p:spPr/>
        <p:txBody>
          <a:bodyPr/>
          <a:lstStyle/>
          <a:p>
            <a:fld id="{6A8B13A0-CF5D-D04B-8720-A9565B8B26A0}" type="slidenum">
              <a:rPr lang="en-US" smtClean="0"/>
              <a:pPr/>
              <a:t>13</a:t>
            </a:fld>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2091749521"/>
              </p:ext>
            </p:extLst>
          </p:nvPr>
        </p:nvGraphicFramePr>
        <p:xfrm>
          <a:off x="173038" y="1365071"/>
          <a:ext cx="8242829" cy="472122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15900" y="5952068"/>
            <a:ext cx="8153400" cy="646331"/>
          </a:xfrm>
          <a:prstGeom prst="rect">
            <a:avLst/>
          </a:prstGeom>
          <a:noFill/>
        </p:spPr>
        <p:txBody>
          <a:bodyPr wrap="square" rtlCol="0">
            <a:spAutoFit/>
          </a:bodyPr>
          <a:lstStyle/>
          <a:p>
            <a:r>
              <a:rPr lang="en-US" sz="1200" dirty="0" smtClean="0">
                <a:latin typeface="Helvetica" pitchFamily="34" charset="0"/>
                <a:cs typeface="Helvetica" pitchFamily="34" charset="0"/>
              </a:rPr>
              <a:t>*n=5,271 (randomly selected New Mexico residents).</a:t>
            </a:r>
          </a:p>
          <a:p>
            <a:r>
              <a:rPr lang="en-US" sz="1200" dirty="0" smtClean="0">
                <a:latin typeface="Helvetica" pitchFamily="34" charset="0"/>
                <a:cs typeface="Helvetica" pitchFamily="34" charset="0"/>
              </a:rPr>
              <a:t>**n=26,229 (includes randomly selected residents from AR, LA, NM, TN, and WA).</a:t>
            </a:r>
          </a:p>
          <a:p>
            <a:r>
              <a:rPr lang="en-US" sz="1200" dirty="0" smtClean="0">
                <a:latin typeface="Helvetica" pitchFamily="34" charset="0"/>
                <a:cs typeface="Helvetica" pitchFamily="34" charset="0"/>
              </a:rPr>
              <a:t>Adverse Childhood Experiences Report by Adults --- Five States, MMWR, December </a:t>
            </a:r>
            <a:r>
              <a:rPr lang="en-US" sz="1200" dirty="0">
                <a:latin typeface="Helvetica" pitchFamily="34" charset="0"/>
                <a:cs typeface="Helvetica" pitchFamily="34" charset="0"/>
              </a:rPr>
              <a:t>17, 2010 / 59(49);</a:t>
            </a:r>
            <a:r>
              <a:rPr lang="en-US" sz="1200" dirty="0" smtClean="0">
                <a:latin typeface="Helvetica" pitchFamily="34" charset="0"/>
                <a:cs typeface="Helvetica" pitchFamily="34" charset="0"/>
              </a:rPr>
              <a:t>1609-1613.     </a:t>
            </a:r>
            <a:endParaRPr lang="en-US" sz="1200" dirty="0">
              <a:latin typeface="Helvetica" pitchFamily="34" charset="0"/>
              <a:cs typeface="Helvetica" pitchFamily="34" charset="0"/>
            </a:endParaRPr>
          </a:p>
        </p:txBody>
      </p:sp>
      <p:grpSp>
        <p:nvGrpSpPr>
          <p:cNvPr id="4" name="Group 3"/>
          <p:cNvGrpSpPr/>
          <p:nvPr/>
        </p:nvGrpSpPr>
        <p:grpSpPr>
          <a:xfrm>
            <a:off x="1608694" y="1446642"/>
            <a:ext cx="1591722" cy="1189181"/>
            <a:chOff x="1608694" y="1446642"/>
            <a:chExt cx="1591722" cy="1189181"/>
          </a:xfrm>
        </p:grpSpPr>
        <p:sp>
          <p:nvSpPr>
            <p:cNvPr id="6" name="Oval 5"/>
            <p:cNvSpPr/>
            <p:nvPr/>
          </p:nvSpPr>
          <p:spPr>
            <a:xfrm>
              <a:off x="1608694" y="1947372"/>
              <a:ext cx="762002" cy="688451"/>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a:off x="2438414" y="1446642"/>
              <a:ext cx="762002" cy="688451"/>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 name="Oval 8"/>
          <p:cNvSpPr/>
          <p:nvPr/>
        </p:nvSpPr>
        <p:spPr>
          <a:xfrm>
            <a:off x="5401689" y="2656142"/>
            <a:ext cx="762002" cy="688451"/>
          </a:xfrm>
          <a:prstGeom prst="ellipse">
            <a:avLst/>
          </a:prstGeom>
          <a:noFill/>
          <a:ln w="76200" cmpd="sng">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flipV="1">
            <a:off x="3668889" y="1594556"/>
            <a:ext cx="0" cy="2130777"/>
          </a:xfrm>
          <a:prstGeom prst="straightConnector1">
            <a:avLst/>
          </a:prstGeom>
          <a:ln w="57150" cmpd="sng">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668889" y="3725333"/>
            <a:ext cx="1425222" cy="1665111"/>
          </a:xfrm>
          <a:prstGeom prst="straightConnector1">
            <a:avLst/>
          </a:prstGeom>
          <a:ln w="57150" cmpd="sng">
            <a:solidFill>
              <a:schemeClr val="tx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4210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510" y="338660"/>
            <a:ext cx="8896350" cy="914400"/>
          </a:xfrm>
        </p:spPr>
        <p:txBody>
          <a:bodyPr>
            <a:noAutofit/>
          </a:bodyPr>
          <a:lstStyle/>
          <a:p>
            <a:r>
              <a:rPr lang="en-US" sz="4800" dirty="0"/>
              <a:t>ACEs in New Mexico</a:t>
            </a:r>
            <a:endParaRPr lang="en-US" dirty="0"/>
          </a:p>
        </p:txBody>
      </p:sp>
      <p:sp>
        <p:nvSpPr>
          <p:cNvPr id="2" name="Slide Number Placeholder 1"/>
          <p:cNvSpPr>
            <a:spLocks noGrp="1"/>
          </p:cNvSpPr>
          <p:nvPr>
            <p:ph type="sldNum" sz="quarter" idx="12"/>
          </p:nvPr>
        </p:nvSpPr>
        <p:spPr/>
        <p:txBody>
          <a:bodyPr/>
          <a:lstStyle/>
          <a:p>
            <a:fld id="{6A8B13A0-CF5D-D04B-8720-A9565B8B26A0}" type="slidenum">
              <a:rPr lang="en-US" smtClean="0"/>
              <a:pPr/>
              <a:t>14</a:t>
            </a:fld>
            <a:endParaRPr lang="en-US" dirty="0"/>
          </a:p>
        </p:txBody>
      </p:sp>
      <p:pic>
        <p:nvPicPr>
          <p:cNvPr id="5" name="Picture 4"/>
          <p:cNvPicPr>
            <a:picLocks noChangeAspect="1"/>
          </p:cNvPicPr>
          <p:nvPr/>
        </p:nvPicPr>
        <p:blipFill>
          <a:blip r:embed="rId3"/>
          <a:stretch>
            <a:fillRect/>
          </a:stretch>
        </p:blipFill>
        <p:spPr>
          <a:xfrm>
            <a:off x="3793048" y="1308105"/>
            <a:ext cx="4317999" cy="4857748"/>
          </a:xfrm>
          <a:prstGeom prst="rect">
            <a:avLst/>
          </a:prstGeom>
        </p:spPr>
      </p:pic>
      <p:sp>
        <p:nvSpPr>
          <p:cNvPr id="7" name="TextBox 6"/>
          <p:cNvSpPr txBox="1"/>
          <p:nvPr/>
        </p:nvSpPr>
        <p:spPr>
          <a:xfrm>
            <a:off x="72579" y="1504651"/>
            <a:ext cx="3648354" cy="4524315"/>
          </a:xfrm>
          <a:prstGeom prst="rect">
            <a:avLst/>
          </a:prstGeom>
          <a:noFill/>
        </p:spPr>
        <p:txBody>
          <a:bodyPr wrap="none" rtlCol="0">
            <a:spAutoFit/>
          </a:bodyPr>
          <a:lstStyle/>
          <a:p>
            <a:r>
              <a:rPr lang="en-US" sz="4800" dirty="0" smtClean="0"/>
              <a:t>Implications:</a:t>
            </a:r>
          </a:p>
          <a:p>
            <a:r>
              <a:rPr lang="en-US" sz="4800" dirty="0" smtClean="0"/>
              <a:t>Elderly</a:t>
            </a:r>
          </a:p>
          <a:p>
            <a:r>
              <a:rPr lang="en-US" sz="4800" dirty="0" smtClean="0"/>
              <a:t>Parents</a:t>
            </a:r>
          </a:p>
          <a:p>
            <a:r>
              <a:rPr lang="en-US" sz="4800" dirty="0" smtClean="0"/>
              <a:t>School kids</a:t>
            </a:r>
          </a:p>
          <a:p>
            <a:r>
              <a:rPr lang="en-US" sz="4800" dirty="0" smtClean="0"/>
              <a:t>Kids &lt; 5</a:t>
            </a:r>
          </a:p>
          <a:p>
            <a:r>
              <a:rPr lang="en-US" sz="4800" dirty="0" smtClean="0"/>
              <a:t>Professionals</a:t>
            </a:r>
            <a:endParaRPr lang="en-US" sz="4800" dirty="0"/>
          </a:p>
        </p:txBody>
      </p:sp>
      <p:sp>
        <p:nvSpPr>
          <p:cNvPr id="8" name="Rectangle 7"/>
          <p:cNvSpPr/>
          <p:nvPr/>
        </p:nvSpPr>
        <p:spPr>
          <a:xfrm>
            <a:off x="4950150" y="1962844"/>
            <a:ext cx="2232396" cy="615553"/>
          </a:xfrm>
          <a:prstGeom prst="rect">
            <a:avLst/>
          </a:prstGeom>
        </p:spPr>
        <p:txBody>
          <a:bodyPr wrap="square">
            <a:spAutoFit/>
          </a:bodyPr>
          <a:lstStyle/>
          <a:p>
            <a:pPr algn="ctr"/>
            <a:endParaRPr lang="en-US" sz="3400" b="1" dirty="0">
              <a:solidFill>
                <a:schemeClr val="bg1"/>
              </a:solidFill>
            </a:endParaRPr>
          </a:p>
        </p:txBody>
      </p:sp>
      <p:sp>
        <p:nvSpPr>
          <p:cNvPr id="6" name="Rectangle 5"/>
          <p:cNvSpPr/>
          <p:nvPr/>
        </p:nvSpPr>
        <p:spPr>
          <a:xfrm>
            <a:off x="4699000" y="1962845"/>
            <a:ext cx="2949222" cy="3046600"/>
          </a:xfrm>
          <a:prstGeom prst="rect">
            <a:avLst/>
          </a:prstGeom>
          <a:solidFill>
            <a:schemeClr val="tx2">
              <a:alpha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solidFill>
                  <a:schemeClr val="bg1"/>
                </a:solidFill>
              </a:rPr>
              <a:t>60% of New Mexicans</a:t>
            </a:r>
          </a:p>
          <a:p>
            <a:pPr algn="ctr"/>
            <a:r>
              <a:rPr lang="en-US" sz="4000" b="1" dirty="0">
                <a:solidFill>
                  <a:schemeClr val="bg1"/>
                </a:solidFill>
              </a:rPr>
              <a:t>have at least 1 ACE</a:t>
            </a:r>
          </a:p>
        </p:txBody>
      </p:sp>
    </p:spTree>
    <p:extLst>
      <p:ext uri="{BB962C8B-B14F-4D97-AF65-F5344CB8AC3E}">
        <p14:creationId xmlns:p14="http://schemas.microsoft.com/office/powerpoint/2010/main" val="27967476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9663"/>
            <a:ext cx="7886700" cy="1040341"/>
          </a:xfrm>
        </p:spPr>
        <p:txBody>
          <a:bodyPr/>
          <a:lstStyle/>
          <a:p>
            <a:r>
              <a:rPr lang="en-US" dirty="0" smtClean="0"/>
              <a:t>NOWS Trends NM and US</a:t>
            </a:r>
            <a:endParaRPr lang="en-US" dirty="0"/>
          </a:p>
        </p:txBody>
      </p:sp>
      <p:sp>
        <p:nvSpPr>
          <p:cNvPr id="4" name="Slide Number Placeholder 3"/>
          <p:cNvSpPr>
            <a:spLocks noGrp="1"/>
          </p:cNvSpPr>
          <p:nvPr>
            <p:ph type="sldNum" sz="quarter" idx="12"/>
          </p:nvPr>
        </p:nvSpPr>
        <p:spPr/>
        <p:txBody>
          <a:bodyPr/>
          <a:lstStyle/>
          <a:p>
            <a:fld id="{57C3CC14-97F0-4EDA-A6E9-4D72923E5512}" type="slidenum">
              <a:rPr lang="en-US" smtClean="0"/>
              <a:t>15</a:t>
            </a:fld>
            <a:endParaRPr lang="en-US" dirty="0"/>
          </a:p>
        </p:txBody>
      </p:sp>
      <p:grpSp>
        <p:nvGrpSpPr>
          <p:cNvPr id="5" name="Group 4"/>
          <p:cNvGrpSpPr/>
          <p:nvPr/>
        </p:nvGrpSpPr>
        <p:grpSpPr>
          <a:xfrm>
            <a:off x="124996" y="1049874"/>
            <a:ext cx="8259957" cy="5205789"/>
            <a:chOff x="508006" y="1195014"/>
            <a:chExt cx="9292452" cy="5205789"/>
          </a:xfrm>
        </p:grpSpPr>
        <p:pic>
          <p:nvPicPr>
            <p:cNvPr id="7" name="Picture 6"/>
            <p:cNvPicPr>
              <a:picLocks noChangeAspect="1"/>
            </p:cNvPicPr>
            <p:nvPr/>
          </p:nvPicPr>
          <p:blipFill>
            <a:blip r:embed="rId2"/>
            <a:stretch>
              <a:fillRect/>
            </a:stretch>
          </p:blipFill>
          <p:spPr>
            <a:xfrm>
              <a:off x="508006" y="1215545"/>
              <a:ext cx="9292452" cy="5185258"/>
            </a:xfrm>
            <a:prstGeom prst="rect">
              <a:avLst/>
            </a:prstGeom>
          </p:spPr>
        </p:pic>
        <p:sp>
          <p:nvSpPr>
            <p:cNvPr id="3" name="TextBox 2"/>
            <p:cNvSpPr txBox="1"/>
            <p:nvPr/>
          </p:nvSpPr>
          <p:spPr>
            <a:xfrm>
              <a:off x="1061346" y="1195014"/>
              <a:ext cx="7744883" cy="584776"/>
            </a:xfrm>
            <a:prstGeom prst="rect">
              <a:avLst/>
            </a:prstGeom>
            <a:solidFill>
              <a:schemeClr val="bg1"/>
            </a:solidFill>
          </p:spPr>
          <p:txBody>
            <a:bodyPr wrap="square" rtlCol="0">
              <a:spAutoFit/>
            </a:bodyPr>
            <a:lstStyle/>
            <a:p>
              <a:r>
                <a:rPr lang="en-US" sz="3200" dirty="0" smtClean="0"/>
                <a:t>Neonatal Opioid Withdrawal Syndrome</a:t>
              </a:r>
              <a:endParaRPr lang="en-US" sz="3200" dirty="0"/>
            </a:p>
          </p:txBody>
        </p:sp>
      </p:grpSp>
      <p:sp>
        <p:nvSpPr>
          <p:cNvPr id="8" name="TextBox 7"/>
          <p:cNvSpPr txBox="1"/>
          <p:nvPr/>
        </p:nvSpPr>
        <p:spPr>
          <a:xfrm>
            <a:off x="14113" y="4619989"/>
            <a:ext cx="9084538" cy="830997"/>
          </a:xfrm>
          <a:prstGeom prst="rect">
            <a:avLst/>
          </a:prstGeom>
          <a:solidFill>
            <a:schemeClr val="bg1"/>
          </a:solidFill>
        </p:spPr>
        <p:txBody>
          <a:bodyPr wrap="none" rtlCol="0">
            <a:spAutoFit/>
          </a:bodyPr>
          <a:lstStyle/>
          <a:p>
            <a:r>
              <a:rPr lang="en-US" sz="2400" dirty="0" smtClean="0"/>
              <a:t>Estimate 12 times 25 = 300 infants with NOWS</a:t>
            </a:r>
          </a:p>
          <a:p>
            <a:r>
              <a:rPr lang="en-US" sz="2400" dirty="0" smtClean="0"/>
              <a:t>About half have diagnosis, so 600 with opioid exposure in pregnancy </a:t>
            </a:r>
            <a:endParaRPr lang="en-US" sz="2400" dirty="0"/>
          </a:p>
        </p:txBody>
      </p:sp>
      <p:grpSp>
        <p:nvGrpSpPr>
          <p:cNvPr id="10" name="Group 9"/>
          <p:cNvGrpSpPr/>
          <p:nvPr/>
        </p:nvGrpSpPr>
        <p:grpSpPr>
          <a:xfrm>
            <a:off x="4642572" y="2068286"/>
            <a:ext cx="3935914" cy="1826381"/>
            <a:chOff x="4642572" y="2068286"/>
            <a:chExt cx="3935914" cy="1826381"/>
          </a:xfrm>
        </p:grpSpPr>
        <p:sp>
          <p:nvSpPr>
            <p:cNvPr id="6" name="Oval 5"/>
            <p:cNvSpPr/>
            <p:nvPr/>
          </p:nvSpPr>
          <p:spPr>
            <a:xfrm>
              <a:off x="6034723" y="2068286"/>
              <a:ext cx="2543763" cy="1826381"/>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9" name="TextBox 8"/>
            <p:cNvSpPr txBox="1"/>
            <p:nvPr/>
          </p:nvSpPr>
          <p:spPr>
            <a:xfrm>
              <a:off x="4642572" y="2201331"/>
              <a:ext cx="1597509" cy="1200329"/>
            </a:xfrm>
            <a:prstGeom prst="rect">
              <a:avLst/>
            </a:prstGeom>
            <a:noFill/>
          </p:spPr>
          <p:txBody>
            <a:bodyPr wrap="square" rtlCol="0">
              <a:spAutoFit/>
            </a:bodyPr>
            <a:lstStyle/>
            <a:p>
              <a:pPr algn="ctr"/>
              <a:r>
                <a:rPr lang="en-US" b="1" dirty="0" smtClean="0">
                  <a:latin typeface="+mj-lt"/>
                </a:rPr>
                <a:t>Present Challenges for 25k births NM</a:t>
              </a:r>
              <a:endParaRPr lang="en-US" b="1" dirty="0">
                <a:latin typeface="+mj-lt"/>
              </a:endParaRPr>
            </a:p>
          </p:txBody>
        </p:sp>
      </p:grpSp>
    </p:spTree>
    <p:extLst>
      <p:ext uri="{BB962C8B-B14F-4D97-AF65-F5344CB8AC3E}">
        <p14:creationId xmlns:p14="http://schemas.microsoft.com/office/powerpoint/2010/main" val="26227472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443" y="274638"/>
            <a:ext cx="8077200" cy="1143000"/>
          </a:xfrm>
        </p:spPr>
        <p:txBody>
          <a:bodyPr/>
          <a:lstStyle/>
          <a:p>
            <a:r>
              <a:rPr lang="en-US" dirty="0" smtClean="0"/>
              <a:t>Challenges for </a:t>
            </a:r>
            <a:r>
              <a:rPr lang="en-US" dirty="0" smtClean="0"/>
              <a:t>Christi and Loretta</a:t>
            </a:r>
            <a:endParaRPr lang="en-US" dirty="0"/>
          </a:p>
        </p:txBody>
      </p:sp>
      <p:sp>
        <p:nvSpPr>
          <p:cNvPr id="3" name="Content Placeholder 2"/>
          <p:cNvSpPr>
            <a:spLocks noGrp="1"/>
          </p:cNvSpPr>
          <p:nvPr>
            <p:ph idx="1"/>
          </p:nvPr>
        </p:nvSpPr>
        <p:spPr>
          <a:xfrm>
            <a:off x="183443" y="1600200"/>
            <a:ext cx="7893757" cy="4800600"/>
          </a:xfrm>
        </p:spPr>
        <p:txBody>
          <a:bodyPr/>
          <a:lstStyle/>
          <a:p>
            <a:r>
              <a:rPr lang="en-US" dirty="0" smtClean="0"/>
              <a:t>New mom and </a:t>
            </a:r>
            <a:r>
              <a:rPr lang="en-US" dirty="0" smtClean="0"/>
              <a:t>baby, how to parent</a:t>
            </a:r>
            <a:endParaRPr lang="en-US" dirty="0" smtClean="0"/>
          </a:p>
          <a:p>
            <a:r>
              <a:rPr lang="en-US" dirty="0" smtClean="0"/>
              <a:t>Family support systems </a:t>
            </a:r>
            <a:r>
              <a:rPr lang="en-US" dirty="0" smtClean="0"/>
              <a:t>not dependable</a:t>
            </a:r>
            <a:endParaRPr lang="en-US" dirty="0" smtClean="0"/>
          </a:p>
          <a:p>
            <a:r>
              <a:rPr lang="en-US" dirty="0" smtClean="0"/>
              <a:t>Father of baby may not be involved</a:t>
            </a:r>
          </a:p>
          <a:p>
            <a:r>
              <a:rPr lang="en-US" dirty="0"/>
              <a:t>H</a:t>
            </a:r>
            <a:r>
              <a:rPr lang="en-US" dirty="0" smtClean="0"/>
              <a:t>ow to help Christi not use </a:t>
            </a:r>
            <a:r>
              <a:rPr lang="en-US" dirty="0" smtClean="0"/>
              <a:t>of psychoactive </a:t>
            </a:r>
            <a:r>
              <a:rPr lang="en-US" dirty="0" smtClean="0"/>
              <a:t>drugs</a:t>
            </a:r>
            <a:endParaRPr lang="en-US" dirty="0" smtClean="0"/>
          </a:p>
          <a:p>
            <a:r>
              <a:rPr lang="en-US" dirty="0" smtClean="0"/>
              <a:t>How to </a:t>
            </a:r>
            <a:r>
              <a:rPr lang="en-US" dirty="0" smtClean="0"/>
              <a:t>fully participate </a:t>
            </a:r>
            <a:r>
              <a:rPr lang="en-US" dirty="0" smtClean="0"/>
              <a:t>in drug treatment</a:t>
            </a:r>
          </a:p>
          <a:p>
            <a:r>
              <a:rPr lang="en-US" dirty="0" smtClean="0"/>
              <a:t>What is meaning of recovery?</a:t>
            </a:r>
          </a:p>
          <a:p>
            <a:r>
              <a:rPr lang="en-US" dirty="0" smtClean="0"/>
              <a:t>Support for the brain of Loretta</a:t>
            </a:r>
          </a:p>
          <a:p>
            <a:r>
              <a:rPr lang="en-US" dirty="0" smtClean="0"/>
              <a:t>Long term developmental </a:t>
            </a:r>
            <a:r>
              <a:rPr lang="en-US" dirty="0" smtClean="0"/>
              <a:t>progress for both</a:t>
            </a:r>
            <a:endParaRPr lang="en-US" dirty="0"/>
          </a:p>
        </p:txBody>
      </p:sp>
      <p:sp>
        <p:nvSpPr>
          <p:cNvPr id="4" name="Slide Number Placeholder 3"/>
          <p:cNvSpPr>
            <a:spLocks noGrp="1"/>
          </p:cNvSpPr>
          <p:nvPr>
            <p:ph type="sldNum" sz="quarter" idx="12"/>
          </p:nvPr>
        </p:nvSpPr>
        <p:spPr/>
        <p:txBody>
          <a:bodyPr/>
          <a:lstStyle/>
          <a:p>
            <a:fld id="{8684DE2C-8E6D-744E-8C3C-E819A1EC69DE}" type="slidenum">
              <a:rPr lang="en-US" smtClean="0"/>
              <a:t>16</a:t>
            </a:fld>
            <a:endParaRPr lang="en-US" dirty="0"/>
          </a:p>
        </p:txBody>
      </p:sp>
    </p:spTree>
    <p:extLst>
      <p:ext uri="{BB962C8B-B14F-4D97-AF65-F5344CB8AC3E}">
        <p14:creationId xmlns:p14="http://schemas.microsoft.com/office/powerpoint/2010/main" val="24474455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3893"/>
            <a:ext cx="7886700" cy="1325563"/>
          </a:xfrm>
        </p:spPr>
        <p:txBody>
          <a:bodyPr/>
          <a:lstStyle/>
          <a:p>
            <a:r>
              <a:rPr lang="en-US" dirty="0" smtClean="0"/>
              <a:t>Engagement and Height Change</a:t>
            </a:r>
            <a:endParaRPr lang="en-US" dirty="0"/>
          </a:p>
        </p:txBody>
      </p:sp>
      <p:sp>
        <p:nvSpPr>
          <p:cNvPr id="4" name="Slide Number Placeholder 3"/>
          <p:cNvSpPr>
            <a:spLocks noGrp="1"/>
          </p:cNvSpPr>
          <p:nvPr>
            <p:ph type="sldNum" sz="quarter" idx="12"/>
          </p:nvPr>
        </p:nvSpPr>
        <p:spPr/>
        <p:txBody>
          <a:bodyPr/>
          <a:lstStyle/>
          <a:p>
            <a:fld id="{82F01548-AC66-3144-A73F-181E3BE771B1}" type="slidenum">
              <a:rPr lang="en-US" smtClean="0"/>
              <a:pPr/>
              <a:t>17</a:t>
            </a:fld>
            <a:endParaRPr lang="en-US" dirty="0"/>
          </a:p>
        </p:txBody>
      </p:sp>
      <p:graphicFrame>
        <p:nvGraphicFramePr>
          <p:cNvPr id="5126" name="Object 2"/>
          <p:cNvGraphicFramePr>
            <a:graphicFrameLocks noChangeAspect="1"/>
          </p:cNvGraphicFramePr>
          <p:nvPr>
            <p:extLst>
              <p:ext uri="{D42A27DB-BD31-4B8C-83A1-F6EECF244321}">
                <p14:modId xmlns:p14="http://schemas.microsoft.com/office/powerpoint/2010/main" val="69020198"/>
              </p:ext>
            </p:extLst>
          </p:nvPr>
        </p:nvGraphicFramePr>
        <p:xfrm>
          <a:off x="100190" y="1277939"/>
          <a:ext cx="8847667" cy="5310187"/>
        </p:xfrm>
        <a:graphic>
          <a:graphicData uri="http://schemas.openxmlformats.org/presentationml/2006/ole">
            <mc:AlternateContent xmlns:mc="http://schemas.openxmlformats.org/markup-compatibility/2006">
              <mc:Choice xmlns:v="urn:schemas-microsoft-com:vml" Requires="v">
                <p:oleObj spid="_x0000_s1227" name="Worksheet" r:id="rId3" imgW="16154400" imgH="9194800" progId="Excel.Sheet.8">
                  <p:embed/>
                </p:oleObj>
              </mc:Choice>
              <mc:Fallback>
                <p:oleObj name="Worksheet" r:id="rId3" imgW="16154400" imgH="9194800" progId="Excel.Sheet.8">
                  <p:embed/>
                  <p:pic>
                    <p:nvPicPr>
                      <p:cNvPr id="0" name=""/>
                      <p:cNvPicPr>
                        <a:picLocks noChangeAspect="1" noChangeArrowheads="1"/>
                      </p:cNvPicPr>
                      <p:nvPr/>
                    </p:nvPicPr>
                    <p:blipFill>
                      <a:blip r:embed="rId4"/>
                      <a:srcRect/>
                      <a:stretch>
                        <a:fillRect/>
                      </a:stretch>
                    </p:blipFill>
                    <p:spPr bwMode="auto">
                      <a:xfrm>
                        <a:off x="100190" y="1277939"/>
                        <a:ext cx="8847667" cy="5310187"/>
                      </a:xfrm>
                      <a:prstGeom prst="rect">
                        <a:avLst/>
                      </a:prstGeom>
                      <a:solidFill>
                        <a:schemeClr val="accent5">
                          <a:lumMod val="50000"/>
                          <a:lumOff val="50000"/>
                        </a:schemeClr>
                      </a:solidFill>
                      <a:ln w="9525">
                        <a:solidFill>
                          <a:srgbClr val="666699"/>
                        </a:solidFill>
                        <a:miter lim="800000"/>
                        <a:headEnd/>
                        <a:tailEnd/>
                      </a:ln>
                      <a:effectLst/>
                      <a:extLst/>
                    </p:spPr>
                  </p:pic>
                </p:oleObj>
              </mc:Fallback>
            </mc:AlternateContent>
          </a:graphicData>
        </a:graphic>
      </p:graphicFrame>
      <p:sp>
        <p:nvSpPr>
          <p:cNvPr id="5" name="Oval 4"/>
          <p:cNvSpPr/>
          <p:nvPr/>
        </p:nvSpPr>
        <p:spPr>
          <a:xfrm>
            <a:off x="1901993" y="3242773"/>
            <a:ext cx="800100" cy="60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3" name="Group 2"/>
          <p:cNvGrpSpPr/>
          <p:nvPr/>
        </p:nvGrpSpPr>
        <p:grpSpPr>
          <a:xfrm>
            <a:off x="4402666" y="3025470"/>
            <a:ext cx="1392525" cy="3090285"/>
            <a:chOff x="4289778" y="2954915"/>
            <a:chExt cx="1392525" cy="3090285"/>
          </a:xfrm>
        </p:grpSpPr>
        <p:sp>
          <p:nvSpPr>
            <p:cNvPr id="6" name="Oval 5"/>
            <p:cNvSpPr/>
            <p:nvPr/>
          </p:nvSpPr>
          <p:spPr>
            <a:xfrm>
              <a:off x="4882203" y="2954915"/>
              <a:ext cx="800100" cy="60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Oval 6"/>
            <p:cNvSpPr/>
            <p:nvPr/>
          </p:nvSpPr>
          <p:spPr>
            <a:xfrm>
              <a:off x="4289778" y="5046160"/>
              <a:ext cx="1185333" cy="999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3504436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4.44444E-6 2.22222E-6 L 0.29011 -0.05973 " pathEditMode="relative" ptsTypes="AA">
                                      <p:cBhvr>
                                        <p:cTn id="15"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01" y="482111"/>
            <a:ext cx="8737600" cy="1325563"/>
          </a:xfrm>
        </p:spPr>
        <p:txBody>
          <a:bodyPr>
            <a:normAutofit fontScale="90000"/>
          </a:bodyPr>
          <a:lstStyle/>
          <a:p>
            <a:r>
              <a:rPr lang="en-US" dirty="0" smtClean="0"/>
              <a:t>Use of Cocaine, Crack, or Heroin by Engagement Level, First Year in FOCUS</a:t>
            </a:r>
            <a:endParaRPr lang="en-US" dirty="0"/>
          </a:p>
        </p:txBody>
      </p:sp>
      <p:sp>
        <p:nvSpPr>
          <p:cNvPr id="4" name="Slide Number Placeholder 3"/>
          <p:cNvSpPr>
            <a:spLocks noGrp="1"/>
          </p:cNvSpPr>
          <p:nvPr>
            <p:ph type="sldNum" sz="quarter" idx="12"/>
          </p:nvPr>
        </p:nvSpPr>
        <p:spPr/>
        <p:txBody>
          <a:bodyPr/>
          <a:lstStyle/>
          <a:p>
            <a:fld id="{82F01548-AC66-3144-A73F-181E3BE771B1}" type="slidenum">
              <a:rPr lang="en-US" smtClean="0"/>
              <a:pPr/>
              <a:t>18</a:t>
            </a:fld>
            <a:endParaRPr lang="en-US" dirty="0"/>
          </a:p>
        </p:txBody>
      </p:sp>
      <p:graphicFrame>
        <p:nvGraphicFramePr>
          <p:cNvPr id="5" name="Object 2"/>
          <p:cNvGraphicFramePr>
            <a:graphicFrameLocks noChangeAspect="1"/>
          </p:cNvGraphicFramePr>
          <p:nvPr>
            <p:extLst>
              <p:ext uri="{D42A27DB-BD31-4B8C-83A1-F6EECF244321}">
                <p14:modId xmlns:p14="http://schemas.microsoft.com/office/powerpoint/2010/main" val="1171215677"/>
              </p:ext>
            </p:extLst>
          </p:nvPr>
        </p:nvGraphicFramePr>
        <p:xfrm>
          <a:off x="1426611" y="1410337"/>
          <a:ext cx="7653818" cy="4683521"/>
        </p:xfrm>
        <a:graphic>
          <a:graphicData uri="http://schemas.openxmlformats.org/presentationml/2006/ole">
            <mc:AlternateContent xmlns:mc="http://schemas.openxmlformats.org/markup-compatibility/2006">
              <mc:Choice xmlns:v="urn:schemas-microsoft-com:vml" Requires="v">
                <p:oleObj spid="_x0000_s2254" name="Chart" r:id="rId3" imgW="7150100" imgH="4826000" progId="MSGraph.Chart.8">
                  <p:embed/>
                </p:oleObj>
              </mc:Choice>
              <mc:Fallback>
                <p:oleObj name="Chart" r:id="rId3" imgW="7150100" imgH="4826000" progId="MSGraph.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6611" y="1410337"/>
                        <a:ext cx="7653818" cy="4683521"/>
                      </a:xfrm>
                      <a:prstGeom prst="rect">
                        <a:avLst/>
                      </a:prstGeom>
                      <a:noFill/>
                      <a:ln>
                        <a:noFill/>
                      </a:ln>
                      <a:effectLst/>
                      <a:extLst/>
                    </p:spPr>
                  </p:pic>
                </p:oleObj>
              </mc:Fallback>
            </mc:AlternateContent>
          </a:graphicData>
        </a:graphic>
      </p:graphicFrame>
      <p:sp>
        <p:nvSpPr>
          <p:cNvPr id="6" name="Text Box 4"/>
          <p:cNvSpPr txBox="1">
            <a:spLocks noChangeArrowheads="1"/>
          </p:cNvSpPr>
          <p:nvPr/>
        </p:nvSpPr>
        <p:spPr bwMode="auto">
          <a:xfrm>
            <a:off x="2347561" y="6172201"/>
            <a:ext cx="3724587" cy="517052"/>
          </a:xfrm>
          <a:prstGeom prst="rect">
            <a:avLst/>
          </a:prstGeom>
          <a:noFill/>
          <a:ln w="12699">
            <a:noFill/>
            <a:miter lim="800000"/>
            <a:headEnd/>
            <a:tailEnd/>
          </a:ln>
        </p:spPr>
        <p:txBody>
          <a:bodyPr wrap="none" lIns="85333" tIns="42666" rIns="85333" bIns="42666">
            <a:prstTxWarp prst="textNoShape">
              <a:avLst/>
            </a:prstTxWarp>
            <a:spAutoFit/>
          </a:bodyPr>
          <a:lstStyle/>
          <a:p>
            <a:pPr defTabSz="854075" eaLnBrk="0" hangingPunct="0"/>
            <a:r>
              <a:rPr lang="en-US" sz="2800" b="1" dirty="0">
                <a:solidFill>
                  <a:srgbClr val="FFFFFF"/>
                </a:solidFill>
              </a:rPr>
              <a:t>Babies’ Age in Quarters</a:t>
            </a:r>
          </a:p>
        </p:txBody>
      </p:sp>
      <p:sp>
        <p:nvSpPr>
          <p:cNvPr id="7" name="Text Box 5"/>
          <p:cNvSpPr txBox="1">
            <a:spLocks noChangeArrowheads="1"/>
          </p:cNvSpPr>
          <p:nvPr/>
        </p:nvSpPr>
        <p:spPr bwMode="auto">
          <a:xfrm>
            <a:off x="82264" y="3186171"/>
            <a:ext cx="1544854" cy="1932825"/>
          </a:xfrm>
          <a:prstGeom prst="rect">
            <a:avLst/>
          </a:prstGeom>
          <a:noFill/>
          <a:ln w="12699">
            <a:noFill/>
            <a:miter lim="800000"/>
            <a:headEnd/>
            <a:tailEnd/>
          </a:ln>
        </p:spPr>
        <p:txBody>
          <a:bodyPr wrap="none" lIns="85333" tIns="42666" rIns="85333" bIns="42666">
            <a:prstTxWarp prst="textNoShape">
              <a:avLst/>
            </a:prstTxWarp>
            <a:spAutoFit/>
          </a:bodyPr>
          <a:lstStyle/>
          <a:p>
            <a:pPr algn="ctr" defTabSz="854075" eaLnBrk="0" hangingPunct="0"/>
            <a:r>
              <a:rPr lang="en-US" sz="2400" b="1" dirty="0"/>
              <a:t>% Mothers</a:t>
            </a:r>
          </a:p>
          <a:p>
            <a:pPr algn="ctr" defTabSz="854075" eaLnBrk="0" hangingPunct="0"/>
            <a:r>
              <a:rPr lang="en-US" sz="2400" b="1" dirty="0"/>
              <a:t> Using</a:t>
            </a:r>
          </a:p>
          <a:p>
            <a:pPr algn="ctr" defTabSz="854075" eaLnBrk="0" hangingPunct="0"/>
            <a:r>
              <a:rPr lang="en-US" sz="2400" b="1" dirty="0"/>
              <a:t>Crack,</a:t>
            </a:r>
          </a:p>
          <a:p>
            <a:pPr algn="ctr" defTabSz="854075" eaLnBrk="0" hangingPunct="0"/>
            <a:r>
              <a:rPr lang="en-US" sz="2400" b="1" dirty="0"/>
              <a:t>Cocaine,</a:t>
            </a:r>
          </a:p>
          <a:p>
            <a:pPr algn="ctr" defTabSz="854075" eaLnBrk="0" hangingPunct="0"/>
            <a:r>
              <a:rPr lang="en-US" sz="2400" b="1" dirty="0"/>
              <a:t>Heroin</a:t>
            </a:r>
          </a:p>
        </p:txBody>
      </p:sp>
      <p:sp>
        <p:nvSpPr>
          <p:cNvPr id="9" name="Oval 8"/>
          <p:cNvSpPr/>
          <p:nvPr/>
        </p:nvSpPr>
        <p:spPr>
          <a:xfrm>
            <a:off x="5783349" y="5152382"/>
            <a:ext cx="1482831" cy="829733"/>
          </a:xfrm>
          <a:prstGeom prst="ellipse">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Oval 10"/>
          <p:cNvSpPr/>
          <p:nvPr/>
        </p:nvSpPr>
        <p:spPr>
          <a:xfrm>
            <a:off x="2353785" y="2197126"/>
            <a:ext cx="800100" cy="609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TextBox 2"/>
          <p:cNvSpPr txBox="1"/>
          <p:nvPr/>
        </p:nvSpPr>
        <p:spPr>
          <a:xfrm>
            <a:off x="534689" y="5854672"/>
            <a:ext cx="7702848" cy="830997"/>
          </a:xfrm>
          <a:prstGeom prst="rect">
            <a:avLst/>
          </a:prstGeom>
          <a:noFill/>
        </p:spPr>
        <p:txBody>
          <a:bodyPr wrap="square" rtlCol="0">
            <a:spAutoFit/>
          </a:bodyPr>
          <a:lstStyle/>
          <a:p>
            <a:pPr algn="ctr"/>
            <a:r>
              <a:rPr lang="en-US" sz="2400" dirty="0" smtClean="0"/>
              <a:t>Engagement as kept home visits, medical appointments, follow through on developmental recommendations</a:t>
            </a:r>
            <a:endParaRPr lang="en-US" sz="2400" dirty="0"/>
          </a:p>
        </p:txBody>
      </p:sp>
    </p:spTree>
    <p:extLst>
      <p:ext uri="{BB962C8B-B14F-4D97-AF65-F5344CB8AC3E}">
        <p14:creationId xmlns:p14="http://schemas.microsoft.com/office/powerpoint/2010/main" val="922850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443" y="274638"/>
            <a:ext cx="8077200" cy="1143000"/>
          </a:xfrm>
        </p:spPr>
        <p:txBody>
          <a:bodyPr/>
          <a:lstStyle/>
          <a:p>
            <a:r>
              <a:rPr lang="en-US" dirty="0" smtClean="0"/>
              <a:t>Progress </a:t>
            </a:r>
            <a:r>
              <a:rPr lang="en-US" dirty="0" smtClean="0"/>
              <a:t>for </a:t>
            </a:r>
            <a:r>
              <a:rPr lang="en-US" dirty="0" smtClean="0"/>
              <a:t>Christi and Loretta</a:t>
            </a:r>
            <a:endParaRPr lang="en-US" dirty="0"/>
          </a:p>
        </p:txBody>
      </p:sp>
      <p:sp>
        <p:nvSpPr>
          <p:cNvPr id="3" name="Content Placeholder 2"/>
          <p:cNvSpPr>
            <a:spLocks noGrp="1"/>
          </p:cNvSpPr>
          <p:nvPr>
            <p:ph idx="1"/>
          </p:nvPr>
        </p:nvSpPr>
        <p:spPr>
          <a:xfrm>
            <a:off x="14112" y="1600200"/>
            <a:ext cx="8531788" cy="4800600"/>
          </a:xfrm>
        </p:spPr>
        <p:txBody>
          <a:bodyPr>
            <a:normAutofit/>
          </a:bodyPr>
          <a:lstStyle/>
          <a:p>
            <a:r>
              <a:rPr lang="en-US" dirty="0" smtClean="0"/>
              <a:t>Christi learns </a:t>
            </a:r>
            <a:r>
              <a:rPr lang="en-US" dirty="0"/>
              <a:t>to </a:t>
            </a:r>
            <a:r>
              <a:rPr lang="en-US" dirty="0" smtClean="0"/>
              <a:t>parent for Loretta’s development</a:t>
            </a:r>
            <a:endParaRPr lang="en-US" dirty="0" smtClean="0"/>
          </a:p>
          <a:p>
            <a:r>
              <a:rPr lang="en-US" dirty="0" smtClean="0"/>
              <a:t>Builds </a:t>
            </a:r>
            <a:r>
              <a:rPr lang="en-US" dirty="0" smtClean="0"/>
              <a:t>support systems </a:t>
            </a:r>
            <a:r>
              <a:rPr lang="en-US" dirty="0" smtClean="0"/>
              <a:t>who are dependable</a:t>
            </a:r>
            <a:endParaRPr lang="en-US" dirty="0" smtClean="0"/>
          </a:p>
          <a:p>
            <a:r>
              <a:rPr lang="en-US" dirty="0" smtClean="0"/>
              <a:t>Christi evaluates her use </a:t>
            </a:r>
            <a:r>
              <a:rPr lang="en-US" dirty="0" smtClean="0"/>
              <a:t>of psychoactive </a:t>
            </a:r>
            <a:r>
              <a:rPr lang="en-US" dirty="0" smtClean="0"/>
              <a:t>drugs</a:t>
            </a:r>
          </a:p>
          <a:p>
            <a:r>
              <a:rPr lang="en-US" dirty="0" smtClean="0"/>
              <a:t>Continues Suboxone treatment for &gt; 1 year</a:t>
            </a:r>
            <a:endParaRPr lang="en-US" dirty="0" smtClean="0"/>
          </a:p>
          <a:p>
            <a:r>
              <a:rPr lang="en-US" dirty="0" smtClean="0"/>
              <a:t>Full </a:t>
            </a:r>
            <a:r>
              <a:rPr lang="en-US" dirty="0" smtClean="0"/>
              <a:t>participation </a:t>
            </a:r>
            <a:r>
              <a:rPr lang="en-US" dirty="0" smtClean="0"/>
              <a:t>in </a:t>
            </a:r>
            <a:r>
              <a:rPr lang="en-US" dirty="0" smtClean="0"/>
              <a:t>treatment includes psychosocial</a:t>
            </a:r>
            <a:endParaRPr lang="en-US" dirty="0" smtClean="0"/>
          </a:p>
          <a:p>
            <a:r>
              <a:rPr lang="en-US" dirty="0" smtClean="0"/>
              <a:t>We learn Christi’s personal process of recovery</a:t>
            </a:r>
            <a:endParaRPr lang="en-US" dirty="0" smtClean="0"/>
          </a:p>
          <a:p>
            <a:r>
              <a:rPr lang="en-US" dirty="0" smtClean="0"/>
              <a:t>Christi plays with, reads to the </a:t>
            </a:r>
            <a:r>
              <a:rPr lang="en-US" dirty="0" smtClean="0"/>
              <a:t>brain of Loretta</a:t>
            </a:r>
          </a:p>
          <a:p>
            <a:r>
              <a:rPr lang="en-US" dirty="0" smtClean="0"/>
              <a:t>Home team and medical see developmenta</a:t>
            </a:r>
            <a:r>
              <a:rPr lang="en-US" dirty="0"/>
              <a:t>l</a:t>
            </a:r>
            <a:r>
              <a:rPr lang="en-US" dirty="0" smtClean="0"/>
              <a:t> progress</a:t>
            </a:r>
            <a:endParaRPr lang="en-US" dirty="0"/>
          </a:p>
        </p:txBody>
      </p:sp>
      <p:sp>
        <p:nvSpPr>
          <p:cNvPr id="4" name="Slide Number Placeholder 3"/>
          <p:cNvSpPr>
            <a:spLocks noGrp="1"/>
          </p:cNvSpPr>
          <p:nvPr>
            <p:ph type="sldNum" sz="quarter" idx="12"/>
          </p:nvPr>
        </p:nvSpPr>
        <p:spPr/>
        <p:txBody>
          <a:bodyPr/>
          <a:lstStyle/>
          <a:p>
            <a:fld id="{8684DE2C-8E6D-744E-8C3C-E819A1EC69DE}" type="slidenum">
              <a:rPr lang="en-US" smtClean="0"/>
              <a:t>19</a:t>
            </a:fld>
            <a:endParaRPr lang="en-US" dirty="0"/>
          </a:p>
        </p:txBody>
      </p:sp>
    </p:spTree>
    <p:extLst>
      <p:ext uri="{BB962C8B-B14F-4D97-AF65-F5344CB8AC3E}">
        <p14:creationId xmlns:p14="http://schemas.microsoft.com/office/powerpoint/2010/main" val="9782128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for Presentation</a:t>
            </a:r>
            <a:endParaRPr lang="en-US" dirty="0"/>
          </a:p>
        </p:txBody>
      </p:sp>
      <p:sp>
        <p:nvSpPr>
          <p:cNvPr id="3" name="Content Placeholder 2"/>
          <p:cNvSpPr>
            <a:spLocks noGrp="1"/>
          </p:cNvSpPr>
          <p:nvPr>
            <p:ph idx="1"/>
          </p:nvPr>
        </p:nvSpPr>
        <p:spPr>
          <a:xfrm>
            <a:off x="127000" y="1600201"/>
            <a:ext cx="8404788" cy="2901244"/>
          </a:xfrm>
        </p:spPr>
        <p:txBody>
          <a:bodyPr>
            <a:normAutofit/>
          </a:bodyPr>
          <a:lstStyle/>
          <a:p>
            <a:pPr marL="114300" indent="0">
              <a:buNone/>
            </a:pPr>
            <a:r>
              <a:rPr lang="en-US" dirty="0" smtClean="0"/>
              <a:t>At the conclusion, distinguished audience will recognize;</a:t>
            </a:r>
          </a:p>
          <a:p>
            <a:r>
              <a:rPr lang="en-US" sz="2400" dirty="0" smtClean="0"/>
              <a:t>Impact of experiences </a:t>
            </a:r>
            <a:r>
              <a:rPr lang="en-US" sz="2400" dirty="0"/>
              <a:t>Adverse Childhood </a:t>
            </a:r>
            <a:r>
              <a:rPr lang="en-US" sz="2400" dirty="0" smtClean="0"/>
              <a:t>Experiences (ACES)</a:t>
            </a:r>
          </a:p>
          <a:p>
            <a:r>
              <a:rPr lang="en-US" sz="2400" dirty="0" smtClean="0"/>
              <a:t>Mechanisms to support early </a:t>
            </a:r>
            <a:r>
              <a:rPr lang="en-US" sz="2400" dirty="0"/>
              <a:t>brain development </a:t>
            </a:r>
            <a:endParaRPr lang="en-US" sz="2400" dirty="0" smtClean="0"/>
          </a:p>
          <a:p>
            <a:r>
              <a:rPr lang="en-US" sz="2400" dirty="0" smtClean="0"/>
              <a:t>Approaches towards prevention and intervention</a:t>
            </a:r>
            <a:endParaRPr lang="en-US" sz="2400" dirty="0"/>
          </a:p>
          <a:p>
            <a:r>
              <a:rPr lang="en-US" sz="2400" dirty="0"/>
              <a:t>T</a:t>
            </a:r>
            <a:r>
              <a:rPr lang="en-US" sz="2400" dirty="0" smtClean="0"/>
              <a:t>wo</a:t>
            </a:r>
            <a:r>
              <a:rPr lang="en-US" sz="2400" dirty="0"/>
              <a:t>-</a:t>
            </a:r>
            <a:r>
              <a:rPr lang="en-US" sz="2400" dirty="0" smtClean="0"/>
              <a:t>generation approaches </a:t>
            </a:r>
            <a:r>
              <a:rPr lang="en-US" sz="2400" dirty="0"/>
              <a:t>to reducing the effects </a:t>
            </a:r>
            <a:r>
              <a:rPr lang="en-US" sz="2400" dirty="0" smtClean="0"/>
              <a:t>of ACEs</a:t>
            </a:r>
            <a:endParaRPr lang="en-US" sz="2400" dirty="0"/>
          </a:p>
        </p:txBody>
      </p:sp>
      <p:sp>
        <p:nvSpPr>
          <p:cNvPr id="4" name="Slide Number Placeholder 3"/>
          <p:cNvSpPr>
            <a:spLocks noGrp="1"/>
          </p:cNvSpPr>
          <p:nvPr>
            <p:ph type="sldNum" sz="quarter" idx="12"/>
          </p:nvPr>
        </p:nvSpPr>
        <p:spPr/>
        <p:txBody>
          <a:bodyPr/>
          <a:lstStyle/>
          <a:p>
            <a:fld id="{8684DE2C-8E6D-744E-8C3C-E819A1EC69DE}" type="slidenum">
              <a:rPr lang="en-US" smtClean="0"/>
              <a:t>2</a:t>
            </a:fld>
            <a:endParaRPr lang="en-US" dirty="0"/>
          </a:p>
        </p:txBody>
      </p:sp>
      <p:sp>
        <p:nvSpPr>
          <p:cNvPr id="5" name="TextBox 4"/>
          <p:cNvSpPr txBox="1"/>
          <p:nvPr/>
        </p:nvSpPr>
        <p:spPr>
          <a:xfrm>
            <a:off x="310444" y="4632968"/>
            <a:ext cx="7766756" cy="1323439"/>
          </a:xfrm>
          <a:prstGeom prst="rect">
            <a:avLst/>
          </a:prstGeom>
          <a:noFill/>
        </p:spPr>
        <p:txBody>
          <a:bodyPr wrap="square" rtlCol="0">
            <a:spAutoFit/>
          </a:bodyPr>
          <a:lstStyle/>
          <a:p>
            <a:r>
              <a:rPr lang="en-US" sz="2000" dirty="0" smtClean="0"/>
              <a:t>Disclosures: </a:t>
            </a:r>
          </a:p>
          <a:p>
            <a:r>
              <a:rPr lang="en-US" sz="2000" dirty="0" smtClean="0"/>
              <a:t>Discussion of family trauma is difficult and may cause audience stress</a:t>
            </a:r>
            <a:endParaRPr lang="en-US" sz="2000" dirty="0"/>
          </a:p>
          <a:p>
            <a:r>
              <a:rPr lang="en-US" sz="2000" dirty="0" smtClean="0"/>
              <a:t>No actual family pictures used in this presentation</a:t>
            </a:r>
          </a:p>
          <a:p>
            <a:r>
              <a:rPr lang="en-US" sz="2000" dirty="0" smtClean="0"/>
              <a:t>No financial interests to disclose</a:t>
            </a:r>
            <a:endParaRPr lang="en-US" sz="2000" dirty="0"/>
          </a:p>
        </p:txBody>
      </p:sp>
    </p:spTree>
    <p:extLst>
      <p:ext uri="{BB962C8B-B14F-4D97-AF65-F5344CB8AC3E}">
        <p14:creationId xmlns:p14="http://schemas.microsoft.com/office/powerpoint/2010/main" val="80505651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Earlier Prevention?</a:t>
            </a:r>
            <a:endParaRPr lang="en-US" dirty="0"/>
          </a:p>
        </p:txBody>
      </p:sp>
      <p:sp>
        <p:nvSpPr>
          <p:cNvPr id="3" name="Content Placeholder 2"/>
          <p:cNvSpPr>
            <a:spLocks noGrp="1"/>
          </p:cNvSpPr>
          <p:nvPr>
            <p:ph idx="1"/>
          </p:nvPr>
        </p:nvSpPr>
        <p:spPr>
          <a:xfrm>
            <a:off x="225778" y="1416757"/>
            <a:ext cx="8128000" cy="5032022"/>
          </a:xfrm>
        </p:spPr>
        <p:txBody>
          <a:bodyPr>
            <a:normAutofit/>
          </a:bodyPr>
          <a:lstStyle/>
          <a:p>
            <a:r>
              <a:rPr lang="en-US" dirty="0" smtClean="0"/>
              <a:t>Prevention of ACES for family</a:t>
            </a:r>
          </a:p>
          <a:p>
            <a:r>
              <a:rPr lang="en-US" dirty="0" smtClean="0"/>
              <a:t>Work with Christi is “secondary prevention”</a:t>
            </a:r>
          </a:p>
          <a:p>
            <a:r>
              <a:rPr lang="en-US" dirty="0" smtClean="0"/>
              <a:t>Primary prevention for Loretta</a:t>
            </a:r>
          </a:p>
          <a:p>
            <a:r>
              <a:rPr lang="en-US" dirty="0" smtClean="0"/>
              <a:t>Model of prevention before parenting</a:t>
            </a:r>
          </a:p>
          <a:p>
            <a:r>
              <a:rPr lang="en-US" dirty="0" smtClean="0"/>
              <a:t>What populations might be helped?</a:t>
            </a:r>
          </a:p>
          <a:p>
            <a:r>
              <a:rPr lang="en-US" dirty="0" smtClean="0"/>
              <a:t>Groups at risk of disparate outcomes</a:t>
            </a:r>
          </a:p>
          <a:p>
            <a:pPr lvl="1"/>
            <a:r>
              <a:rPr lang="en-US" dirty="0" smtClean="0"/>
              <a:t>Infants and parents affected by prenatal substance use</a:t>
            </a:r>
          </a:p>
          <a:p>
            <a:pPr lvl="1"/>
            <a:r>
              <a:rPr lang="en-US" dirty="0" smtClean="0"/>
              <a:t>Youth in the criminal justice system</a:t>
            </a:r>
          </a:p>
          <a:p>
            <a:pPr lvl="1"/>
            <a:r>
              <a:rPr lang="en-US" dirty="0" smtClean="0"/>
              <a:t>Young people with disabling conditions, mental illnesses</a:t>
            </a:r>
          </a:p>
          <a:p>
            <a:pPr lvl="1"/>
            <a:r>
              <a:rPr lang="en-US" dirty="0" smtClean="0"/>
              <a:t>Elderly at the end of life</a:t>
            </a:r>
          </a:p>
          <a:p>
            <a:endParaRPr lang="en-US" dirty="0" smtClean="0"/>
          </a:p>
        </p:txBody>
      </p:sp>
      <p:sp>
        <p:nvSpPr>
          <p:cNvPr id="4" name="Slide Number Placeholder 3"/>
          <p:cNvSpPr>
            <a:spLocks noGrp="1"/>
          </p:cNvSpPr>
          <p:nvPr>
            <p:ph type="sldNum" sz="quarter" idx="12"/>
          </p:nvPr>
        </p:nvSpPr>
        <p:spPr/>
        <p:txBody>
          <a:bodyPr/>
          <a:lstStyle/>
          <a:p>
            <a:fld id="{8684DE2C-8E6D-744E-8C3C-E819A1EC69DE}" type="slidenum">
              <a:rPr lang="en-US" smtClean="0"/>
              <a:t>20</a:t>
            </a:fld>
            <a:endParaRPr lang="en-US" dirty="0"/>
          </a:p>
        </p:txBody>
      </p:sp>
    </p:spTree>
    <p:extLst>
      <p:ext uri="{BB962C8B-B14F-4D97-AF65-F5344CB8AC3E}">
        <p14:creationId xmlns:p14="http://schemas.microsoft.com/office/powerpoint/2010/main" val="23291294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645" y="570969"/>
            <a:ext cx="8481480" cy="1143000"/>
          </a:xfrm>
        </p:spPr>
        <p:txBody>
          <a:bodyPr/>
          <a:lstStyle/>
          <a:p>
            <a:r>
              <a:rPr lang="en-US" b="1" dirty="0" smtClean="0">
                <a:solidFill>
                  <a:schemeClr val="accent5">
                    <a:lumMod val="75000"/>
                  </a:schemeClr>
                </a:solidFill>
              </a:rPr>
              <a:t>Methods for ACEs Among Incarcerated Youth NM 2011-17</a:t>
            </a:r>
            <a:endParaRPr lang="en-US" b="1" dirty="0">
              <a:solidFill>
                <a:schemeClr val="accent5">
                  <a:lumMod val="75000"/>
                </a:schemeClr>
              </a:solidFill>
            </a:endParaRPr>
          </a:p>
        </p:txBody>
      </p:sp>
      <p:sp>
        <p:nvSpPr>
          <p:cNvPr id="3" name="Content Placeholder 2"/>
          <p:cNvSpPr>
            <a:spLocks noGrp="1"/>
          </p:cNvSpPr>
          <p:nvPr>
            <p:ph idx="1"/>
          </p:nvPr>
        </p:nvSpPr>
        <p:spPr>
          <a:xfrm>
            <a:off x="628650" y="1562101"/>
            <a:ext cx="7886700" cy="4438649"/>
          </a:xfrm>
        </p:spPr>
        <p:txBody>
          <a:bodyPr>
            <a:normAutofit fontScale="92500" lnSpcReduction="20000"/>
          </a:bodyPr>
          <a:lstStyle/>
          <a:p>
            <a:pPr>
              <a:lnSpc>
                <a:spcPct val="110000"/>
              </a:lnSpc>
            </a:pPr>
            <a:endParaRPr lang="en-US" sz="1200" dirty="0" smtClean="0"/>
          </a:p>
          <a:p>
            <a:pPr>
              <a:lnSpc>
                <a:spcPct val="110000"/>
              </a:lnSpc>
            </a:pPr>
            <a:r>
              <a:rPr lang="en-US" sz="3200" dirty="0" smtClean="0"/>
              <a:t>Published by NM Sentencing Commission</a:t>
            </a:r>
          </a:p>
          <a:p>
            <a:pPr>
              <a:lnSpc>
                <a:spcPct val="110000"/>
              </a:lnSpc>
            </a:pPr>
            <a:r>
              <a:rPr lang="en-US" sz="3200" dirty="0" smtClean="0"/>
              <a:t>Extrapolated </a:t>
            </a:r>
            <a:r>
              <a:rPr lang="en-US" sz="3200" dirty="0" smtClean="0"/>
              <a:t>data from court-ordered multidisciplinary psychosocial assessments</a:t>
            </a:r>
          </a:p>
          <a:p>
            <a:pPr marL="0" indent="0">
              <a:lnSpc>
                <a:spcPct val="110000"/>
              </a:lnSpc>
              <a:buNone/>
            </a:pPr>
            <a:endParaRPr lang="en-US" sz="3200" dirty="0" smtClean="0"/>
          </a:p>
          <a:p>
            <a:pPr>
              <a:lnSpc>
                <a:spcPct val="110000"/>
              </a:lnSpc>
            </a:pPr>
            <a:r>
              <a:rPr lang="en-US" sz="3200" dirty="0" smtClean="0"/>
              <a:t>Excluded family (household) member with a mental health illness</a:t>
            </a:r>
          </a:p>
          <a:p>
            <a:pPr>
              <a:lnSpc>
                <a:spcPct val="110000"/>
              </a:lnSpc>
            </a:pPr>
            <a:endParaRPr lang="en-US" sz="3200" dirty="0" smtClean="0"/>
          </a:p>
          <a:p>
            <a:pPr>
              <a:lnSpc>
                <a:spcPct val="110000"/>
              </a:lnSpc>
            </a:pPr>
            <a:r>
              <a:rPr lang="en-US" sz="3200" dirty="0" smtClean="0"/>
              <a:t>Used SPSS to create dataset and to analyze</a:t>
            </a:r>
          </a:p>
          <a:p>
            <a:pPr marL="0" indent="0">
              <a:lnSpc>
                <a:spcPct val="110000"/>
              </a:lnSpc>
              <a:buNone/>
            </a:pPr>
            <a:endParaRPr lang="en-US" dirty="0"/>
          </a:p>
          <a:p>
            <a:pPr marL="0" indent="0">
              <a:lnSpc>
                <a:spcPct val="110000"/>
              </a:lnSpc>
              <a:buNone/>
            </a:pPr>
            <a:endParaRPr lang="en-US" dirty="0" smtClean="0"/>
          </a:p>
          <a:p>
            <a:endParaRPr lang="en-US" dirty="0" smtClean="0"/>
          </a:p>
          <a:p>
            <a:endParaRPr lang="en-US" dirty="0"/>
          </a:p>
        </p:txBody>
      </p:sp>
    </p:spTree>
    <p:extLst>
      <p:ext uri="{BB962C8B-B14F-4D97-AF65-F5344CB8AC3E}">
        <p14:creationId xmlns:p14="http://schemas.microsoft.com/office/powerpoint/2010/main" val="34514373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888908444"/>
              </p:ext>
            </p:extLst>
          </p:nvPr>
        </p:nvGraphicFramePr>
        <p:xfrm>
          <a:off x="155221" y="502356"/>
          <a:ext cx="8325557"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p:nvPr/>
        </p:nvSpPr>
        <p:spPr>
          <a:xfrm>
            <a:off x="7434337" y="4672608"/>
            <a:ext cx="1046442" cy="829733"/>
          </a:xfrm>
          <a:prstGeom prst="ellipse">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Oval 5"/>
          <p:cNvSpPr/>
          <p:nvPr/>
        </p:nvSpPr>
        <p:spPr>
          <a:xfrm>
            <a:off x="7027333" y="2441223"/>
            <a:ext cx="649111" cy="447762"/>
          </a:xfrm>
          <a:prstGeom prst="ellipse">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42140411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421899779"/>
              </p:ext>
            </p:extLst>
          </p:nvPr>
        </p:nvGraphicFramePr>
        <p:xfrm>
          <a:off x="268112" y="620538"/>
          <a:ext cx="8029228" cy="59129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50223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4059191462"/>
              </p:ext>
            </p:extLst>
          </p:nvPr>
        </p:nvGraphicFramePr>
        <p:xfrm>
          <a:off x="28222" y="381001"/>
          <a:ext cx="8320124" cy="6307666"/>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6E2D2B3B-882E-40F3-A32F-6DD516915044}" type="slidenum">
              <a:rPr lang="en-US" smtClean="0"/>
              <a:pPr/>
              <a:t>24</a:t>
            </a:fld>
            <a:endParaRPr lang="en-US" dirty="0"/>
          </a:p>
        </p:txBody>
      </p:sp>
      <p:sp>
        <p:nvSpPr>
          <p:cNvPr id="4" name="Oval 3"/>
          <p:cNvSpPr/>
          <p:nvPr/>
        </p:nvSpPr>
        <p:spPr>
          <a:xfrm>
            <a:off x="429323" y="2278951"/>
            <a:ext cx="626500" cy="564444"/>
          </a:xfrm>
          <a:prstGeom prst="ellipse">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dirty="0"/>
          </a:p>
        </p:txBody>
      </p:sp>
      <p:sp>
        <p:nvSpPr>
          <p:cNvPr id="5" name="Oval 4"/>
          <p:cNvSpPr/>
          <p:nvPr/>
        </p:nvSpPr>
        <p:spPr>
          <a:xfrm>
            <a:off x="2251833" y="2047529"/>
            <a:ext cx="592667" cy="513646"/>
          </a:xfrm>
          <a:prstGeom prst="ellipse">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dirty="0"/>
          </a:p>
        </p:txBody>
      </p:sp>
      <p:sp>
        <p:nvSpPr>
          <p:cNvPr id="6" name="Oval 5"/>
          <p:cNvSpPr/>
          <p:nvPr/>
        </p:nvSpPr>
        <p:spPr>
          <a:xfrm>
            <a:off x="1334611" y="2095508"/>
            <a:ext cx="677334" cy="578555"/>
          </a:xfrm>
          <a:prstGeom prst="ellipse">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dirty="0"/>
          </a:p>
        </p:txBody>
      </p:sp>
    </p:spTree>
    <p:extLst>
      <p:ext uri="{BB962C8B-B14F-4D97-AF65-F5344CB8AC3E}">
        <p14:creationId xmlns:p14="http://schemas.microsoft.com/office/powerpoint/2010/main" val="2366572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752600"/>
            <a:ext cx="8763000" cy="4525963"/>
          </a:xfrm>
        </p:spPr>
        <p:txBody>
          <a:bodyPr>
            <a:normAutofit/>
          </a:bodyPr>
          <a:lstStyle/>
          <a:p>
            <a:r>
              <a:rPr lang="en-US" dirty="0"/>
              <a:t>Minority groups incarcerated more</a:t>
            </a:r>
          </a:p>
          <a:p>
            <a:r>
              <a:rPr lang="en-US" dirty="0"/>
              <a:t>Females incarcerated had more ACEs</a:t>
            </a:r>
          </a:p>
          <a:p>
            <a:r>
              <a:rPr lang="en-US" dirty="0"/>
              <a:t>Youth return to family homes</a:t>
            </a:r>
          </a:p>
          <a:p>
            <a:r>
              <a:rPr lang="en-US" dirty="0"/>
              <a:t>Potential source of ACEs</a:t>
            </a:r>
          </a:p>
          <a:p>
            <a:r>
              <a:rPr lang="en-US" dirty="0"/>
              <a:t>Minority groups can’t access psychiatry</a:t>
            </a:r>
          </a:p>
          <a:p>
            <a:pPr lvl="1"/>
            <a:r>
              <a:rPr lang="en-US" sz="2400" dirty="0"/>
              <a:t>Insurance barriers, </a:t>
            </a:r>
          </a:p>
          <a:p>
            <a:pPr lvl="1"/>
            <a:r>
              <a:rPr lang="en-US" sz="2400" dirty="0"/>
              <a:t>6-12 weeks delay for next appointment</a:t>
            </a:r>
          </a:p>
          <a:p>
            <a:pPr lvl="1"/>
            <a:r>
              <a:rPr lang="en-US" sz="2400" dirty="0"/>
              <a:t>Transportation barrier</a:t>
            </a:r>
          </a:p>
          <a:p>
            <a:pPr lvl="1"/>
            <a:r>
              <a:rPr lang="en-US" sz="2400" dirty="0"/>
              <a:t>Too few psychiatrists, counselors, psychologists</a:t>
            </a:r>
          </a:p>
        </p:txBody>
      </p:sp>
      <p:sp>
        <p:nvSpPr>
          <p:cNvPr id="3" name="Title 2"/>
          <p:cNvSpPr>
            <a:spLocks noGrp="1"/>
          </p:cNvSpPr>
          <p:nvPr>
            <p:ph type="title"/>
          </p:nvPr>
        </p:nvSpPr>
        <p:spPr>
          <a:xfrm>
            <a:off x="0" y="152400"/>
            <a:ext cx="8686800" cy="1295400"/>
          </a:xfrm>
          <a:noFill/>
          <a:ln>
            <a:noFill/>
          </a:ln>
        </p:spPr>
        <p:txBody>
          <a:bodyPr>
            <a:normAutofit/>
          </a:bodyPr>
          <a:lstStyle/>
          <a:p>
            <a:pPr algn="ctr"/>
            <a:r>
              <a:rPr lang="en-US" sz="3600" b="1" dirty="0">
                <a:solidFill>
                  <a:schemeClr val="tx2">
                    <a:lumMod val="75000"/>
                  </a:schemeClr>
                </a:solidFill>
              </a:rPr>
              <a:t>Planned Services to Reduce Disparities</a:t>
            </a:r>
          </a:p>
        </p:txBody>
      </p:sp>
    </p:spTree>
    <p:extLst>
      <p:ext uri="{BB962C8B-B14F-4D97-AF65-F5344CB8AC3E}">
        <p14:creationId xmlns:p14="http://schemas.microsoft.com/office/powerpoint/2010/main" val="250958594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3220"/>
            <a:ext cx="8229600" cy="1143000"/>
          </a:xfrm>
        </p:spPr>
        <p:txBody>
          <a:bodyPr>
            <a:normAutofit fontScale="90000"/>
          </a:bodyPr>
          <a:lstStyle/>
          <a:p>
            <a:pPr algn="ctr"/>
            <a:r>
              <a:rPr lang="en-US" sz="4800" b="1" dirty="0"/>
              <a:t>Service Model for </a:t>
            </a:r>
            <a:br>
              <a:rPr lang="en-US" sz="4800" b="1" dirty="0"/>
            </a:br>
            <a:r>
              <a:rPr lang="en-US" sz="4800" b="1" dirty="0"/>
              <a:t>Two-Generations</a:t>
            </a:r>
            <a:endParaRPr lang="en-US" sz="4800" dirty="0">
              <a:solidFill>
                <a:schemeClr val="accent1">
                  <a:lumMod val="40000"/>
                  <a:lumOff val="60000"/>
                </a:schemeClr>
              </a:solidFill>
            </a:endParaRPr>
          </a:p>
        </p:txBody>
      </p:sp>
      <p:sp>
        <p:nvSpPr>
          <p:cNvPr id="3" name="Content Placeholder 2"/>
          <p:cNvSpPr>
            <a:spLocks noGrp="1"/>
          </p:cNvSpPr>
          <p:nvPr>
            <p:ph sz="quarter" idx="1"/>
          </p:nvPr>
        </p:nvSpPr>
        <p:spPr>
          <a:xfrm>
            <a:off x="228600" y="1600200"/>
            <a:ext cx="8686800" cy="4267200"/>
          </a:xfrm>
        </p:spPr>
        <p:txBody>
          <a:bodyPr>
            <a:normAutofit/>
          </a:bodyPr>
          <a:lstStyle/>
          <a:p>
            <a:pPr>
              <a:buClr>
                <a:schemeClr val="tx1"/>
              </a:buClr>
            </a:pPr>
            <a:endParaRPr lang="en-US" b="1" dirty="0">
              <a:latin typeface="+mj-lt"/>
            </a:endParaRPr>
          </a:p>
          <a:p>
            <a:r>
              <a:rPr lang="en-US" dirty="0"/>
              <a:t>ADOBE serves entire family system</a:t>
            </a:r>
          </a:p>
          <a:p>
            <a:pPr lvl="1"/>
            <a:r>
              <a:rPr lang="en-US" dirty="0"/>
              <a:t>Navigators understand home conditions, housing</a:t>
            </a:r>
          </a:p>
          <a:p>
            <a:pPr lvl="1"/>
            <a:r>
              <a:rPr lang="en-US" dirty="0"/>
              <a:t>Educational liaisons understand educational needs</a:t>
            </a:r>
          </a:p>
          <a:p>
            <a:pPr lvl="1"/>
            <a:r>
              <a:rPr lang="en-US" dirty="0"/>
              <a:t>Primary medical; psychiatrist does “drop in” visits</a:t>
            </a:r>
          </a:p>
          <a:p>
            <a:pPr lvl="1"/>
            <a:r>
              <a:rPr lang="en-US" dirty="0"/>
              <a:t>Psychologist provides counseling in primary clinic</a:t>
            </a:r>
          </a:p>
          <a:p>
            <a:pPr lvl="1"/>
            <a:r>
              <a:rPr lang="en-US" dirty="0"/>
              <a:t>Rx Suboxone for opioid substance use disorder</a:t>
            </a:r>
          </a:p>
          <a:p>
            <a:pPr lvl="1"/>
            <a:r>
              <a:rPr lang="en-US" dirty="0"/>
              <a:t>Legal assistance through UNM Law Clinic intakes</a:t>
            </a:r>
          </a:p>
        </p:txBody>
      </p:sp>
    </p:spTree>
    <p:extLst>
      <p:ext uri="{BB962C8B-B14F-4D97-AF65-F5344CB8AC3E}">
        <p14:creationId xmlns:p14="http://schemas.microsoft.com/office/powerpoint/2010/main" val="37872302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Navigation Services</a:t>
            </a:r>
          </a:p>
        </p:txBody>
      </p:sp>
      <p:sp>
        <p:nvSpPr>
          <p:cNvPr id="3" name="Content Placeholder 2"/>
          <p:cNvSpPr>
            <a:spLocks noGrp="1"/>
          </p:cNvSpPr>
          <p:nvPr>
            <p:ph idx="1"/>
          </p:nvPr>
        </p:nvSpPr>
        <p:spPr/>
        <p:txBody>
          <a:bodyPr>
            <a:normAutofit/>
          </a:bodyPr>
          <a:lstStyle/>
          <a:p>
            <a:r>
              <a:rPr lang="en-US" dirty="0"/>
              <a:t>Navigator assigned to each youth</a:t>
            </a:r>
          </a:p>
          <a:p>
            <a:pPr lvl="1"/>
            <a:r>
              <a:rPr lang="en-US" dirty="0"/>
              <a:t>Community health worker </a:t>
            </a:r>
            <a:r>
              <a:rPr lang="en-US" dirty="0" smtClean="0"/>
              <a:t>experiences</a:t>
            </a:r>
            <a:endParaRPr lang="en-US" dirty="0"/>
          </a:p>
          <a:p>
            <a:pPr lvl="1"/>
            <a:r>
              <a:rPr lang="en-US" dirty="0"/>
              <a:t>Staff with deep knowledge in community</a:t>
            </a:r>
          </a:p>
          <a:p>
            <a:pPr lvl="1"/>
            <a:r>
              <a:rPr lang="en-US" dirty="0"/>
              <a:t>Experience with youth at high-risk</a:t>
            </a:r>
          </a:p>
          <a:p>
            <a:r>
              <a:rPr lang="en-US" dirty="0"/>
              <a:t>Meet youth first at detention center</a:t>
            </a:r>
          </a:p>
          <a:p>
            <a:pPr lvl="1"/>
            <a:r>
              <a:rPr lang="en-US" dirty="0"/>
              <a:t>Support young person during incarceration</a:t>
            </a:r>
          </a:p>
          <a:p>
            <a:pPr lvl="1"/>
            <a:r>
              <a:rPr lang="en-US" dirty="0"/>
              <a:t>Present program services</a:t>
            </a:r>
          </a:p>
          <a:p>
            <a:r>
              <a:rPr lang="en-US" dirty="0"/>
              <a:t>Schedules first ADOBE Clinic visit</a:t>
            </a:r>
          </a:p>
          <a:p>
            <a:r>
              <a:rPr lang="en-US" dirty="0"/>
              <a:t>Enrolls youth in visit to family home</a:t>
            </a:r>
          </a:p>
          <a:p>
            <a:r>
              <a:rPr lang="en-US" dirty="0"/>
              <a:t>Address social determinant factors</a:t>
            </a:r>
          </a:p>
        </p:txBody>
      </p:sp>
    </p:spTree>
    <p:extLst>
      <p:ext uri="{BB962C8B-B14F-4D97-AF65-F5344CB8AC3E}">
        <p14:creationId xmlns:p14="http://schemas.microsoft.com/office/powerpoint/2010/main" val="2092561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Educational Supports</a:t>
            </a:r>
          </a:p>
        </p:txBody>
      </p:sp>
      <p:sp>
        <p:nvSpPr>
          <p:cNvPr id="3" name="Content Placeholder 2"/>
          <p:cNvSpPr>
            <a:spLocks noGrp="1"/>
          </p:cNvSpPr>
          <p:nvPr>
            <p:ph idx="1"/>
          </p:nvPr>
        </p:nvSpPr>
        <p:spPr>
          <a:xfrm>
            <a:off x="457200" y="1646236"/>
            <a:ext cx="8229600" cy="4830763"/>
          </a:xfrm>
        </p:spPr>
        <p:txBody>
          <a:bodyPr>
            <a:normAutofit/>
          </a:bodyPr>
          <a:lstStyle/>
          <a:p>
            <a:r>
              <a:rPr lang="en-US" dirty="0" smtClean="0"/>
              <a:t>Educational Liaison Roles</a:t>
            </a:r>
            <a:endParaRPr lang="en-US" dirty="0"/>
          </a:p>
          <a:p>
            <a:pPr lvl="1"/>
            <a:r>
              <a:rPr lang="en-US" dirty="0"/>
              <a:t>Case manager </a:t>
            </a:r>
            <a:r>
              <a:rPr lang="en-US" dirty="0" smtClean="0"/>
              <a:t>expertise</a:t>
            </a:r>
            <a:endParaRPr lang="en-US" dirty="0"/>
          </a:p>
          <a:p>
            <a:pPr lvl="1"/>
            <a:r>
              <a:rPr lang="en-US" dirty="0"/>
              <a:t>Provides liaison role with family and school</a:t>
            </a:r>
          </a:p>
          <a:p>
            <a:pPr lvl="1"/>
            <a:r>
              <a:rPr lang="en-US" dirty="0"/>
              <a:t>Meet youth at school or clinic</a:t>
            </a:r>
          </a:p>
          <a:p>
            <a:pPr lvl="1"/>
            <a:r>
              <a:rPr lang="en-US" dirty="0"/>
              <a:t>Explores educational/vocational plans</a:t>
            </a:r>
          </a:p>
          <a:p>
            <a:r>
              <a:rPr lang="en-US" dirty="0"/>
              <a:t>Interface with school personnel</a:t>
            </a:r>
          </a:p>
          <a:p>
            <a:pPr lvl="1"/>
            <a:r>
              <a:rPr lang="en-US" dirty="0"/>
              <a:t>Support attendance, progress to graduation</a:t>
            </a:r>
          </a:p>
          <a:p>
            <a:pPr lvl="1"/>
            <a:r>
              <a:rPr lang="en-US" dirty="0"/>
              <a:t>GED program supports</a:t>
            </a:r>
          </a:p>
          <a:p>
            <a:pPr lvl="1"/>
            <a:r>
              <a:rPr lang="en-US" dirty="0"/>
              <a:t>Attend IEP, Behavioral meetings, staffings</a:t>
            </a:r>
          </a:p>
          <a:p>
            <a:r>
              <a:rPr lang="en-US" dirty="0"/>
              <a:t>Identifies better fit for education</a:t>
            </a:r>
          </a:p>
        </p:txBody>
      </p:sp>
    </p:spTree>
    <p:extLst>
      <p:ext uri="{BB962C8B-B14F-4D97-AF65-F5344CB8AC3E}">
        <p14:creationId xmlns:p14="http://schemas.microsoft.com/office/powerpoint/2010/main" val="229946424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July 18 – Dec </a:t>
            </a:r>
            <a:r>
              <a:rPr lang="en-US" dirty="0" smtClean="0"/>
              <a:t>18 Medical Home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23637670"/>
              </p:ext>
            </p:extLst>
          </p:nvPr>
        </p:nvGraphicFramePr>
        <p:xfrm>
          <a:off x="104425" y="1646238"/>
          <a:ext cx="8229600" cy="4525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30755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Entrapment in New Mexico</a:t>
            </a:r>
            <a:endParaRPr lang="en-US" dirty="0"/>
          </a:p>
        </p:txBody>
      </p:sp>
      <p:sp>
        <p:nvSpPr>
          <p:cNvPr id="3" name="Content Placeholder 2"/>
          <p:cNvSpPr>
            <a:spLocks noGrp="1"/>
          </p:cNvSpPr>
          <p:nvPr>
            <p:ph idx="1"/>
          </p:nvPr>
        </p:nvSpPr>
        <p:spPr>
          <a:xfrm>
            <a:off x="0" y="1388535"/>
            <a:ext cx="8531788" cy="4800600"/>
          </a:xfrm>
        </p:spPr>
        <p:txBody>
          <a:bodyPr>
            <a:normAutofit/>
          </a:bodyPr>
          <a:lstStyle/>
          <a:p>
            <a:r>
              <a:rPr lang="en-US" dirty="0" smtClean="0"/>
              <a:t>50</a:t>
            </a:r>
            <a:r>
              <a:rPr lang="en-US" baseline="30000" dirty="0" smtClean="0"/>
              <a:t>th</a:t>
            </a:r>
            <a:r>
              <a:rPr lang="en-US" dirty="0" smtClean="0"/>
              <a:t> in Child Measures (Kids Count 2018)</a:t>
            </a:r>
          </a:p>
          <a:p>
            <a:pPr lvl="1"/>
            <a:r>
              <a:rPr lang="en-US" dirty="0" smtClean="0"/>
              <a:t>48</a:t>
            </a:r>
            <a:r>
              <a:rPr lang="en-US" baseline="30000" dirty="0" smtClean="0"/>
              <a:t>th</a:t>
            </a:r>
            <a:r>
              <a:rPr lang="en-US" dirty="0" smtClean="0"/>
              <a:t> children in poverty</a:t>
            </a:r>
          </a:p>
          <a:p>
            <a:pPr lvl="1"/>
            <a:r>
              <a:rPr lang="en-US" dirty="0" smtClean="0"/>
              <a:t>31</a:t>
            </a:r>
            <a:r>
              <a:rPr lang="en-US" baseline="30000" dirty="0" smtClean="0"/>
              <a:t>st</a:t>
            </a:r>
            <a:r>
              <a:rPr lang="en-US" dirty="0" smtClean="0"/>
              <a:t> for children not in school</a:t>
            </a:r>
          </a:p>
          <a:p>
            <a:pPr lvl="1"/>
            <a:r>
              <a:rPr lang="en-US" dirty="0" smtClean="0"/>
              <a:t>49</a:t>
            </a:r>
            <a:r>
              <a:rPr lang="en-US" baseline="30000" dirty="0" smtClean="0"/>
              <a:t>th</a:t>
            </a:r>
            <a:r>
              <a:rPr lang="en-US" dirty="0" smtClean="0"/>
              <a:t> for math proficiency in 8</a:t>
            </a:r>
            <a:r>
              <a:rPr lang="en-US" baseline="30000" dirty="0" smtClean="0"/>
              <a:t>th</a:t>
            </a:r>
            <a:r>
              <a:rPr lang="en-US" dirty="0" smtClean="0"/>
              <a:t> grade </a:t>
            </a:r>
          </a:p>
          <a:p>
            <a:pPr lvl="1"/>
            <a:r>
              <a:rPr lang="en-US" dirty="0" smtClean="0"/>
              <a:t>48</a:t>
            </a:r>
            <a:r>
              <a:rPr lang="en-US" baseline="30000" dirty="0" smtClean="0"/>
              <a:t>th</a:t>
            </a:r>
            <a:r>
              <a:rPr lang="en-US" dirty="0" smtClean="0"/>
              <a:t> for disconnected youth</a:t>
            </a:r>
          </a:p>
          <a:p>
            <a:pPr lvl="1"/>
            <a:r>
              <a:rPr lang="en-US" dirty="0" smtClean="0"/>
              <a:t>44</a:t>
            </a:r>
            <a:r>
              <a:rPr lang="en-US" baseline="30000" dirty="0" smtClean="0"/>
              <a:t>th</a:t>
            </a:r>
            <a:r>
              <a:rPr lang="en-US" dirty="0" smtClean="0"/>
              <a:t> for teen birth rates (30 of 1000 births)</a:t>
            </a:r>
          </a:p>
          <a:p>
            <a:r>
              <a:rPr lang="en-US" dirty="0" smtClean="0"/>
              <a:t>Statistics show a lot of young people are </a:t>
            </a:r>
            <a:r>
              <a:rPr lang="en-US" dirty="0" smtClean="0"/>
              <a:t>stuck here</a:t>
            </a:r>
            <a:endParaRPr lang="en-US" dirty="0" smtClean="0"/>
          </a:p>
          <a:p>
            <a:r>
              <a:rPr lang="en-US" dirty="0" smtClean="0"/>
              <a:t>Employers </a:t>
            </a:r>
            <a:r>
              <a:rPr lang="en-US" dirty="0" smtClean="0"/>
              <a:t>report “not </a:t>
            </a:r>
            <a:r>
              <a:rPr lang="en-US" dirty="0" smtClean="0"/>
              <a:t>enough qualified </a:t>
            </a:r>
            <a:r>
              <a:rPr lang="en-US" dirty="0" smtClean="0"/>
              <a:t>workers”</a:t>
            </a:r>
            <a:endParaRPr lang="en-US" dirty="0" smtClean="0"/>
          </a:p>
          <a:p>
            <a:r>
              <a:rPr lang="en-US" dirty="0" smtClean="0"/>
              <a:t>Loss of farm and production jobs</a:t>
            </a:r>
          </a:p>
          <a:p>
            <a:r>
              <a:rPr lang="en-US" dirty="0" smtClean="0"/>
              <a:t>Youth not prepared for “</a:t>
            </a:r>
            <a:r>
              <a:rPr lang="en-US" dirty="0"/>
              <a:t>Information </a:t>
            </a:r>
            <a:r>
              <a:rPr lang="en-US" dirty="0" smtClean="0"/>
              <a:t>Driven Economy</a:t>
            </a:r>
            <a:r>
              <a:rPr lang="en-US" dirty="0" smtClean="0"/>
              <a:t>”</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8684DE2C-8E6D-744E-8C3C-E819A1EC69DE}" type="slidenum">
              <a:rPr lang="en-US" smtClean="0"/>
              <a:t>3</a:t>
            </a:fld>
            <a:endParaRPr lang="en-US" dirty="0"/>
          </a:p>
        </p:txBody>
      </p:sp>
    </p:spTree>
    <p:extLst>
      <p:ext uri="{BB962C8B-B14F-4D97-AF65-F5344CB8AC3E}">
        <p14:creationId xmlns:p14="http://schemas.microsoft.com/office/powerpoint/2010/main" val="1987657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Navigator </a:t>
            </a:r>
            <a:r>
              <a:rPr lang="en-US" dirty="0" smtClean="0"/>
              <a:t>Services Jul-Dec 2018</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02704769"/>
              </p:ext>
            </p:extLst>
          </p:nvPr>
        </p:nvGraphicFramePr>
        <p:xfrm>
          <a:off x="118536" y="16462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036625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3" y="274638"/>
            <a:ext cx="7907867" cy="1143000"/>
          </a:xfrm>
        </p:spPr>
        <p:txBody>
          <a:bodyPr/>
          <a:lstStyle/>
          <a:p>
            <a:r>
              <a:rPr lang="en-US" dirty="0" smtClean="0"/>
              <a:t>Educational </a:t>
            </a:r>
            <a:r>
              <a:rPr lang="en-US" dirty="0" smtClean="0"/>
              <a:t>Services Jul-Dec 2018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202338"/>
              </p:ext>
            </p:extLst>
          </p:nvPr>
        </p:nvGraphicFramePr>
        <p:xfrm>
          <a:off x="0" y="1646238"/>
          <a:ext cx="8466667" cy="452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150750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59304"/>
            <a:ext cx="7910689" cy="1143000"/>
          </a:xfrm>
        </p:spPr>
        <p:txBody>
          <a:bodyPr/>
          <a:lstStyle/>
          <a:p>
            <a:r>
              <a:rPr lang="en-US" dirty="0" smtClean="0"/>
              <a:t>Data </a:t>
            </a:r>
            <a:r>
              <a:rPr lang="en-US" dirty="0" smtClean="0"/>
              <a:t>Summary ADOBE Feb 2019</a:t>
            </a:r>
            <a:endParaRPr lang="en-US" dirty="0"/>
          </a:p>
        </p:txBody>
      </p:sp>
      <p:sp>
        <p:nvSpPr>
          <p:cNvPr id="3" name="Content Placeholder 2"/>
          <p:cNvSpPr>
            <a:spLocks noGrp="1"/>
          </p:cNvSpPr>
          <p:nvPr>
            <p:ph idx="1"/>
          </p:nvPr>
        </p:nvSpPr>
        <p:spPr/>
        <p:txBody>
          <a:bodyPr/>
          <a:lstStyle/>
          <a:p>
            <a:r>
              <a:rPr lang="en-US" dirty="0" smtClean="0"/>
              <a:t>Main outcome; prevent </a:t>
            </a:r>
            <a:r>
              <a:rPr lang="en-US" dirty="0" smtClean="0"/>
              <a:t>reincarceration</a:t>
            </a:r>
            <a:endParaRPr lang="en-US" dirty="0" smtClean="0"/>
          </a:p>
          <a:p>
            <a:pPr lvl="1"/>
            <a:r>
              <a:rPr lang="en-US" dirty="0" smtClean="0"/>
              <a:t>Follow through on conditions of release</a:t>
            </a:r>
          </a:p>
          <a:p>
            <a:pPr lvl="1"/>
            <a:r>
              <a:rPr lang="en-US" dirty="0" smtClean="0"/>
              <a:t>No arrests after release</a:t>
            </a:r>
          </a:p>
          <a:p>
            <a:r>
              <a:rPr lang="en-US" dirty="0" smtClean="0"/>
              <a:t>Total </a:t>
            </a:r>
            <a:r>
              <a:rPr lang="en-US" dirty="0" smtClean="0"/>
              <a:t>number of kids referred: 385</a:t>
            </a:r>
          </a:p>
          <a:p>
            <a:r>
              <a:rPr lang="en-US" dirty="0" smtClean="0"/>
              <a:t>FY18: 141 youth in </a:t>
            </a:r>
            <a:r>
              <a:rPr lang="en-US" dirty="0" smtClean="0"/>
              <a:t>program navigation +</a:t>
            </a:r>
            <a:endParaRPr lang="en-US" dirty="0" smtClean="0"/>
          </a:p>
          <a:p>
            <a:r>
              <a:rPr lang="en-US" dirty="0" smtClean="0"/>
              <a:t>Out of 141 </a:t>
            </a:r>
            <a:r>
              <a:rPr lang="en-US" dirty="0" smtClean="0"/>
              <a:t>youth — 15 went </a:t>
            </a:r>
            <a:r>
              <a:rPr lang="en-US" dirty="0" smtClean="0"/>
              <a:t>back to YSC</a:t>
            </a:r>
          </a:p>
          <a:p>
            <a:r>
              <a:rPr lang="en-US" dirty="0" smtClean="0"/>
              <a:t>Overall YSC: estimated rate of return 70% </a:t>
            </a:r>
          </a:p>
          <a:p>
            <a:r>
              <a:rPr lang="en-US" dirty="0" smtClean="0"/>
              <a:t>ADOBE rate of </a:t>
            </a:r>
            <a:r>
              <a:rPr lang="en-US" dirty="0" smtClean="0"/>
              <a:t>return to detention: </a:t>
            </a:r>
            <a:r>
              <a:rPr lang="en-US" dirty="0" smtClean="0"/>
              <a:t>9.4</a:t>
            </a:r>
            <a:r>
              <a:rPr lang="en-US" dirty="0" smtClean="0"/>
              <a:t>%</a:t>
            </a:r>
          </a:p>
          <a:p>
            <a:r>
              <a:rPr lang="en-US" dirty="0" smtClean="0"/>
              <a:t>Family members accessing care</a:t>
            </a:r>
            <a:endParaRPr lang="en-US" dirty="0" smtClean="0"/>
          </a:p>
        </p:txBody>
      </p:sp>
    </p:spTree>
    <p:extLst>
      <p:ext uri="{BB962C8B-B14F-4D97-AF65-F5344CB8AC3E}">
        <p14:creationId xmlns:p14="http://schemas.microsoft.com/office/powerpoint/2010/main" val="249604065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748"/>
            <a:ext cx="7620000" cy="1143000"/>
          </a:xfrm>
        </p:spPr>
        <p:txBody>
          <a:bodyPr/>
          <a:lstStyle/>
          <a:p>
            <a:r>
              <a:rPr lang="en-US" sz="3600" dirty="0" smtClean="0"/>
              <a:t>Issues of Recovery as Family; </a:t>
            </a:r>
            <a:br>
              <a:rPr lang="en-US" sz="3600" dirty="0" smtClean="0"/>
            </a:br>
            <a:r>
              <a:rPr lang="en-US" sz="3600" dirty="0" smtClean="0"/>
              <a:t>FOCUS and ADOBE</a:t>
            </a:r>
            <a:endParaRPr lang="en-US" sz="3600" dirty="0"/>
          </a:p>
        </p:txBody>
      </p:sp>
      <p:pic>
        <p:nvPicPr>
          <p:cNvPr id="5" name="Content Placeholder 7"/>
          <p:cNvPicPr>
            <a:picLocks noGrp="1" noChangeAspect="1"/>
          </p:cNvPicPr>
          <p:nvPr>
            <p:ph sz="half" idx="1"/>
          </p:nvPr>
        </p:nvPicPr>
        <p:blipFill>
          <a:blip r:embed="rId2" cstate="print">
            <a:extLst>
              <a:ext uri="{28A0092B-C50C-407E-A947-70E740481C1C}">
                <a14:useLocalDpi xmlns:a14="http://schemas.microsoft.com/office/drawing/2010/main"/>
              </a:ext>
            </a:extLst>
          </a:blip>
          <a:srcRect/>
          <a:stretch>
            <a:fillRect/>
          </a:stretch>
        </p:blipFill>
        <p:spPr>
          <a:xfrm>
            <a:off x="6567757" y="1741714"/>
            <a:ext cx="2481885" cy="3114766"/>
          </a:xfrm>
          <a:prstGeom prst="rect">
            <a:avLst/>
          </a:prstGeom>
        </p:spPr>
      </p:pic>
      <p:sp>
        <p:nvSpPr>
          <p:cNvPr id="6" name="Content Placeholder 5"/>
          <p:cNvSpPr>
            <a:spLocks noGrp="1"/>
          </p:cNvSpPr>
          <p:nvPr>
            <p:ph sz="half" idx="2"/>
          </p:nvPr>
        </p:nvSpPr>
        <p:spPr>
          <a:xfrm>
            <a:off x="185055" y="1536191"/>
            <a:ext cx="6092371" cy="4995237"/>
          </a:xfrm>
        </p:spPr>
        <p:txBody>
          <a:bodyPr>
            <a:normAutofit lnSpcReduction="10000"/>
          </a:bodyPr>
          <a:lstStyle/>
          <a:p>
            <a:r>
              <a:rPr lang="en-US" sz="3000" dirty="0" smtClean="0"/>
              <a:t>Expect parents to make changes</a:t>
            </a:r>
          </a:p>
          <a:p>
            <a:pPr lvl="1"/>
            <a:r>
              <a:rPr lang="en-US" sz="2800" dirty="0" smtClean="0"/>
              <a:t>Become appropriate advocates</a:t>
            </a:r>
          </a:p>
          <a:p>
            <a:pPr lvl="1"/>
            <a:r>
              <a:rPr lang="en-US" sz="2800" dirty="0" smtClean="0"/>
              <a:t>Normalize daily activity schedule</a:t>
            </a:r>
          </a:p>
          <a:p>
            <a:pPr lvl="1"/>
            <a:r>
              <a:rPr lang="en-US" sz="2800" dirty="0" smtClean="0"/>
              <a:t>Take medication daily</a:t>
            </a:r>
          </a:p>
          <a:p>
            <a:pPr lvl="1"/>
            <a:r>
              <a:rPr lang="en-US" sz="2800" dirty="0" smtClean="0"/>
              <a:t>Attend counseling, learn new ways</a:t>
            </a:r>
          </a:p>
          <a:p>
            <a:r>
              <a:rPr lang="en-US" sz="3200" dirty="0" smtClean="0"/>
              <a:t>Apply learning to tomorrow</a:t>
            </a:r>
          </a:p>
          <a:p>
            <a:r>
              <a:rPr lang="en-US" sz="3200" dirty="0" smtClean="0"/>
              <a:t>Apply learning to parent roles</a:t>
            </a:r>
          </a:p>
          <a:p>
            <a:r>
              <a:rPr lang="en-US" sz="3200" dirty="0" smtClean="0"/>
              <a:t>Requires system to change</a:t>
            </a:r>
          </a:p>
          <a:p>
            <a:pPr lvl="1"/>
            <a:r>
              <a:rPr lang="en-US" dirty="0" smtClean="0"/>
              <a:t>Build willingness to engage with family</a:t>
            </a:r>
          </a:p>
          <a:p>
            <a:pPr lvl="1"/>
            <a:r>
              <a:rPr lang="en-US" dirty="0" smtClean="0"/>
              <a:t>Commit to continuity by providers</a:t>
            </a:r>
            <a:endParaRPr lang="en-US" dirty="0"/>
          </a:p>
        </p:txBody>
      </p:sp>
      <p:sp>
        <p:nvSpPr>
          <p:cNvPr id="4" name="Slide Number Placeholder 3"/>
          <p:cNvSpPr>
            <a:spLocks noGrp="1"/>
          </p:cNvSpPr>
          <p:nvPr>
            <p:ph type="sldNum" sz="quarter" idx="12"/>
          </p:nvPr>
        </p:nvSpPr>
        <p:spPr/>
        <p:txBody>
          <a:bodyPr/>
          <a:lstStyle/>
          <a:p>
            <a:fld id="{8684DE2C-8E6D-744E-8C3C-E819A1EC69DE}" type="slidenum">
              <a:rPr lang="en-US" smtClean="0"/>
              <a:t>33</a:t>
            </a:fld>
            <a:endParaRPr lang="en-US" dirty="0"/>
          </a:p>
        </p:txBody>
      </p:sp>
    </p:spTree>
    <p:extLst>
      <p:ext uri="{BB962C8B-B14F-4D97-AF65-F5344CB8AC3E}">
        <p14:creationId xmlns:p14="http://schemas.microsoft.com/office/powerpoint/2010/main" val="42109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7" dur="500"/>
                                        <p:tgtEl>
                                          <p:spTgt spid="6">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0" dur="500"/>
                                        <p:tgtEl>
                                          <p:spTgt spid="6">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barn(inVertical)">
                                      <p:cBhvr>
                                        <p:cTn id="15" dur="500"/>
                                        <p:tgtEl>
                                          <p:spTgt spid="6">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3" fill="hold" nodeType="click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 calcmode="lin" valueType="num">
                                      <p:cBhvr additive="base">
                                        <p:cTn id="20"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6">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3" fill="hold" nodeType="click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 calcmode="lin" valueType="num">
                                      <p:cBhvr additive="base">
                                        <p:cTn id="26"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6">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wipe(left)">
                                      <p:cBhvr>
                                        <p:cTn id="32" dur="500"/>
                                        <p:tgtEl>
                                          <p:spTgt spid="6">
                                            <p:txEl>
                                              <p:pRg st="7" end="7"/>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wipe(left)">
                                      <p:cBhvr>
                                        <p:cTn id="35" dur="500"/>
                                        <p:tgtEl>
                                          <p:spTgt spid="6">
                                            <p:txEl>
                                              <p:pRg st="8" end="8"/>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6">
                                            <p:txEl>
                                              <p:pRg st="9" end="9"/>
                                            </p:txEl>
                                          </p:spTgt>
                                        </p:tgtEl>
                                        <p:attrNameLst>
                                          <p:attrName>style.visibility</p:attrName>
                                        </p:attrNameLst>
                                      </p:cBhvr>
                                      <p:to>
                                        <p:strVal val="visible"/>
                                      </p:to>
                                    </p:set>
                                    <p:animEffect transition="in" filter="wipe(left)">
                                      <p:cBhvr>
                                        <p:cTn id="38"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Policy to Prevent ACEs</a:t>
            </a:r>
            <a:endParaRPr lang="en-US" dirty="0"/>
          </a:p>
        </p:txBody>
      </p:sp>
      <p:sp>
        <p:nvSpPr>
          <p:cNvPr id="7" name="Content Placeholder 6"/>
          <p:cNvSpPr>
            <a:spLocks noGrp="1"/>
          </p:cNvSpPr>
          <p:nvPr>
            <p:ph idx="1"/>
          </p:nvPr>
        </p:nvSpPr>
        <p:spPr>
          <a:xfrm>
            <a:off x="126999" y="1473200"/>
            <a:ext cx="8212667" cy="5003799"/>
          </a:xfrm>
        </p:spPr>
        <p:txBody>
          <a:bodyPr>
            <a:normAutofit/>
          </a:bodyPr>
          <a:lstStyle/>
          <a:p>
            <a:r>
              <a:rPr lang="en-US" dirty="0" smtClean="0"/>
              <a:t>Passage of House Bill 230 on 3 April</a:t>
            </a:r>
          </a:p>
          <a:p>
            <a:r>
              <a:rPr lang="en-US" dirty="0" smtClean="0"/>
              <a:t>Bill changed Children’s Code by:</a:t>
            </a:r>
          </a:p>
          <a:p>
            <a:pPr lvl="1"/>
            <a:r>
              <a:rPr lang="en-US" dirty="0" smtClean="0"/>
              <a:t>No automatic referral for substance use to child protection and law enforcement</a:t>
            </a:r>
          </a:p>
          <a:p>
            <a:pPr lvl="1"/>
            <a:r>
              <a:rPr lang="en-US" dirty="0" smtClean="0"/>
              <a:t>Hospitals shall evaluate for “safety of infant”</a:t>
            </a:r>
          </a:p>
          <a:p>
            <a:pPr lvl="1"/>
            <a:r>
              <a:rPr lang="en-US" dirty="0" smtClean="0"/>
              <a:t>Hospitals will refer is infant’s safety at risk</a:t>
            </a:r>
          </a:p>
          <a:p>
            <a:pPr lvl="1"/>
            <a:r>
              <a:rPr lang="en-US" dirty="0" smtClean="0"/>
              <a:t>Hospitals will create a medical Plan of Care</a:t>
            </a:r>
          </a:p>
          <a:p>
            <a:pPr lvl="2"/>
            <a:r>
              <a:rPr lang="en-US" dirty="0" smtClean="0"/>
              <a:t>Plan will document services for mother after discharge</a:t>
            </a:r>
          </a:p>
          <a:p>
            <a:pPr lvl="2"/>
            <a:r>
              <a:rPr lang="en-US" dirty="0" smtClean="0"/>
              <a:t>Plan will have services for infant’s health and development</a:t>
            </a:r>
          </a:p>
          <a:p>
            <a:pPr lvl="1"/>
            <a:r>
              <a:rPr lang="en-US" dirty="0" smtClean="0"/>
              <a:t>Insurance carriers will facilitate access to services</a:t>
            </a:r>
          </a:p>
          <a:p>
            <a:r>
              <a:rPr lang="en-US" dirty="0" smtClean="0"/>
              <a:t>Mother (family) signs Plans of Care</a:t>
            </a:r>
            <a:endParaRPr lang="en-US" dirty="0"/>
          </a:p>
        </p:txBody>
      </p:sp>
      <p:sp>
        <p:nvSpPr>
          <p:cNvPr id="5" name="Slide Number Placeholder 4"/>
          <p:cNvSpPr>
            <a:spLocks noGrp="1"/>
          </p:cNvSpPr>
          <p:nvPr>
            <p:ph type="sldNum" sz="quarter" idx="12"/>
          </p:nvPr>
        </p:nvSpPr>
        <p:spPr/>
        <p:txBody>
          <a:bodyPr/>
          <a:lstStyle/>
          <a:p>
            <a:fld id="{6E2D2B3B-882E-40F3-A32F-6DD516915044}" type="slidenum">
              <a:rPr lang="en-US" smtClean="0"/>
              <a:pPr/>
              <a:t>34</a:t>
            </a:fld>
            <a:endParaRPr lang="en-US" dirty="0"/>
          </a:p>
        </p:txBody>
      </p:sp>
    </p:spTree>
    <p:extLst>
      <p:ext uri="{BB962C8B-B14F-4D97-AF65-F5344CB8AC3E}">
        <p14:creationId xmlns:p14="http://schemas.microsoft.com/office/powerpoint/2010/main" val="364720242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Policy Prevents ACEs</a:t>
            </a:r>
            <a:endParaRPr lang="en-US" dirty="0"/>
          </a:p>
        </p:txBody>
      </p:sp>
      <p:sp>
        <p:nvSpPr>
          <p:cNvPr id="3" name="Content Placeholder 2"/>
          <p:cNvSpPr>
            <a:spLocks noGrp="1"/>
          </p:cNvSpPr>
          <p:nvPr>
            <p:ph idx="1"/>
          </p:nvPr>
        </p:nvSpPr>
        <p:spPr>
          <a:xfrm>
            <a:off x="70555" y="1487312"/>
            <a:ext cx="8433011" cy="4800600"/>
          </a:xfrm>
        </p:spPr>
        <p:txBody>
          <a:bodyPr>
            <a:normAutofit/>
          </a:bodyPr>
          <a:lstStyle/>
          <a:p>
            <a:r>
              <a:rPr lang="en-US" dirty="0" smtClean="0"/>
              <a:t>For Christi;</a:t>
            </a:r>
          </a:p>
          <a:p>
            <a:pPr lvl="1"/>
            <a:r>
              <a:rPr lang="en-US" dirty="0" smtClean="0"/>
              <a:t>Helps Christi stay in behavioral health treatment</a:t>
            </a:r>
          </a:p>
          <a:p>
            <a:pPr lvl="1"/>
            <a:r>
              <a:rPr lang="en-US" dirty="0" smtClean="0"/>
              <a:t>Prevents interruption of Suboxone treatment</a:t>
            </a:r>
          </a:p>
          <a:p>
            <a:pPr lvl="1"/>
            <a:r>
              <a:rPr lang="en-US" dirty="0" smtClean="0"/>
              <a:t>Organizes primary care for Christi, whole health</a:t>
            </a:r>
          </a:p>
          <a:p>
            <a:r>
              <a:rPr lang="en-US" dirty="0" smtClean="0"/>
              <a:t>For Loretta;</a:t>
            </a:r>
          </a:p>
          <a:p>
            <a:pPr lvl="1"/>
            <a:r>
              <a:rPr lang="en-US" dirty="0" smtClean="0"/>
              <a:t>Decreases growing up with parent using drugs</a:t>
            </a:r>
          </a:p>
          <a:p>
            <a:pPr lvl="1"/>
            <a:r>
              <a:rPr lang="en-US" dirty="0" smtClean="0"/>
              <a:t>This decreased “parenting under the influence”</a:t>
            </a:r>
          </a:p>
          <a:p>
            <a:pPr lvl="1"/>
            <a:r>
              <a:rPr lang="en-US" dirty="0" smtClean="0"/>
              <a:t>Organizes developmental support for Loretta’s brain</a:t>
            </a:r>
          </a:p>
          <a:p>
            <a:r>
              <a:rPr lang="en-US" dirty="0" smtClean="0"/>
              <a:t>Prevents hospitals from discriminating</a:t>
            </a:r>
          </a:p>
          <a:p>
            <a:r>
              <a:rPr lang="en-US" dirty="0" smtClean="0"/>
              <a:t>Goal will be behavioral health referrals in pregnancy</a:t>
            </a:r>
          </a:p>
          <a:p>
            <a:pPr lvl="1"/>
            <a:endParaRPr lang="en-US" dirty="0"/>
          </a:p>
        </p:txBody>
      </p:sp>
      <p:sp>
        <p:nvSpPr>
          <p:cNvPr id="4" name="Slide Number Placeholder 3"/>
          <p:cNvSpPr>
            <a:spLocks noGrp="1"/>
          </p:cNvSpPr>
          <p:nvPr>
            <p:ph type="sldNum" sz="quarter" idx="12"/>
          </p:nvPr>
        </p:nvSpPr>
        <p:spPr/>
        <p:txBody>
          <a:bodyPr/>
          <a:lstStyle/>
          <a:p>
            <a:fld id="{8684DE2C-8E6D-744E-8C3C-E819A1EC69DE}" type="slidenum">
              <a:rPr lang="en-US" smtClean="0"/>
              <a:t>35</a:t>
            </a:fld>
            <a:endParaRPr lang="en-US" dirty="0"/>
          </a:p>
        </p:txBody>
      </p:sp>
    </p:spTree>
    <p:extLst>
      <p:ext uri="{BB962C8B-B14F-4D97-AF65-F5344CB8AC3E}">
        <p14:creationId xmlns:p14="http://schemas.microsoft.com/office/powerpoint/2010/main" val="311666121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52" y="274638"/>
            <a:ext cx="7992535" cy="1143000"/>
          </a:xfrm>
        </p:spPr>
        <p:txBody>
          <a:bodyPr/>
          <a:lstStyle/>
          <a:p>
            <a:r>
              <a:rPr lang="en-US" dirty="0" smtClean="0"/>
              <a:t>Key Agenda for Healthy Children</a:t>
            </a:r>
            <a:endParaRPr lang="en-US" dirty="0"/>
          </a:p>
        </p:txBody>
      </p:sp>
      <p:sp>
        <p:nvSpPr>
          <p:cNvPr id="3" name="Content Placeholder 2"/>
          <p:cNvSpPr>
            <a:spLocks noGrp="1"/>
          </p:cNvSpPr>
          <p:nvPr>
            <p:ph idx="1"/>
          </p:nvPr>
        </p:nvSpPr>
        <p:spPr>
          <a:xfrm>
            <a:off x="84665" y="1217190"/>
            <a:ext cx="8799286" cy="5316256"/>
          </a:xfrm>
        </p:spPr>
        <p:txBody>
          <a:bodyPr>
            <a:normAutofit fontScale="92500"/>
          </a:bodyPr>
          <a:lstStyle/>
          <a:p>
            <a:r>
              <a:rPr lang="en-US" sz="3500" dirty="0" smtClean="0"/>
              <a:t>Prevent Adverse Childhood Experiences</a:t>
            </a:r>
          </a:p>
          <a:p>
            <a:r>
              <a:rPr lang="en-US" sz="3500" dirty="0" smtClean="0"/>
              <a:t>Prevent child neglect</a:t>
            </a:r>
          </a:p>
          <a:p>
            <a:pPr lvl="1"/>
            <a:r>
              <a:rPr lang="en-US" dirty="0" smtClean="0"/>
              <a:t>Prevent prenatal alcohol and drug exposure</a:t>
            </a:r>
          </a:p>
          <a:p>
            <a:pPr lvl="1"/>
            <a:r>
              <a:rPr lang="en-US" dirty="0" smtClean="0"/>
              <a:t>No parenting </a:t>
            </a:r>
            <a:r>
              <a:rPr lang="en-US" u="sng" dirty="0" smtClean="0"/>
              <a:t>under the influence</a:t>
            </a:r>
            <a:r>
              <a:rPr lang="en-US" dirty="0" smtClean="0"/>
              <a:t> of alcohol or drugs; other stuff</a:t>
            </a:r>
          </a:p>
          <a:p>
            <a:pPr lvl="1"/>
            <a:r>
              <a:rPr lang="en-US" dirty="0" smtClean="0"/>
              <a:t>Meet all needs for a child instead of all wants</a:t>
            </a:r>
          </a:p>
          <a:p>
            <a:pPr marL="342900" lvl="1">
              <a:buClr>
                <a:schemeClr val="accent1"/>
              </a:buClr>
            </a:pPr>
            <a:r>
              <a:rPr lang="en-US" sz="2600" dirty="0"/>
              <a:t>Reduce the effects of Adverse Childhood Experiences</a:t>
            </a:r>
          </a:p>
          <a:p>
            <a:pPr marL="342900" lvl="1">
              <a:buClr>
                <a:schemeClr val="accent1"/>
              </a:buClr>
            </a:pPr>
            <a:r>
              <a:rPr lang="en-US" sz="2600" dirty="0"/>
              <a:t>Early behavioral and mental health care for young children</a:t>
            </a:r>
          </a:p>
          <a:p>
            <a:r>
              <a:rPr lang="en-US" dirty="0" smtClean="0"/>
              <a:t>Women and men must prevent unintended pregnancy</a:t>
            </a:r>
          </a:p>
          <a:p>
            <a:r>
              <a:rPr lang="en-US" dirty="0" smtClean="0"/>
              <a:t>Each parent must provide at least half financial support</a:t>
            </a:r>
          </a:p>
          <a:p>
            <a:r>
              <a:rPr lang="en-US" dirty="0" smtClean="0"/>
              <a:t>Resilient systems of care for parents and infants</a:t>
            </a:r>
            <a:endParaRPr lang="en-US" dirty="0"/>
          </a:p>
          <a:p>
            <a:pPr lvl="1"/>
            <a:r>
              <a:rPr lang="en-US" dirty="0" smtClean="0"/>
              <a:t>Two generation models of survivor friendly </a:t>
            </a:r>
            <a:r>
              <a:rPr lang="en-US" dirty="0" smtClean="0"/>
              <a:t>care maintained</a:t>
            </a:r>
            <a:endParaRPr lang="en-US" dirty="0"/>
          </a:p>
          <a:p>
            <a:endParaRPr lang="en-US" dirty="0"/>
          </a:p>
        </p:txBody>
      </p:sp>
      <p:sp>
        <p:nvSpPr>
          <p:cNvPr id="4" name="Slide Number Placeholder 3"/>
          <p:cNvSpPr>
            <a:spLocks noGrp="1"/>
          </p:cNvSpPr>
          <p:nvPr>
            <p:ph type="sldNum" sz="quarter" idx="12"/>
          </p:nvPr>
        </p:nvSpPr>
        <p:spPr/>
        <p:txBody>
          <a:bodyPr/>
          <a:lstStyle/>
          <a:p>
            <a:fld id="{82F01548-AC66-3144-A73F-181E3BE771B1}" type="slidenum">
              <a:rPr lang="en-US" smtClean="0"/>
              <a:pPr/>
              <a:t>36</a:t>
            </a:fld>
            <a:endParaRPr lang="en-US" dirty="0"/>
          </a:p>
        </p:txBody>
      </p:sp>
    </p:spTree>
    <p:extLst>
      <p:ext uri="{BB962C8B-B14F-4D97-AF65-F5344CB8AC3E}">
        <p14:creationId xmlns:p14="http://schemas.microsoft.com/office/powerpoint/2010/main" val="14770193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1" dur="500"/>
                                        <p:tgtEl>
                                          <p:spTgt spid="3">
                                            <p:txEl>
                                              <p:pRg st="5" end="5"/>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checkerboard(across)">
                                      <p:cBhvr>
                                        <p:cTn id="29" dur="500"/>
                                        <p:tgtEl>
                                          <p:spTgt spid="3">
                                            <p:txEl>
                                              <p:pRg st="7" end="7"/>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checkerboard(across)">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dissolve">
                                      <p:cBhvr>
                                        <p:cTn id="37" dur="500"/>
                                        <p:tgtEl>
                                          <p:spTgt spid="3">
                                            <p:txEl>
                                              <p:pRg st="9" end="9"/>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dissolve">
                                      <p:cBhvr>
                                        <p:cTn id="4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Activities</a:t>
            </a:r>
            <a:endParaRPr lang="en-US" dirty="0"/>
          </a:p>
        </p:txBody>
      </p:sp>
      <p:sp>
        <p:nvSpPr>
          <p:cNvPr id="3" name="Content Placeholder 2"/>
          <p:cNvSpPr>
            <a:spLocks noGrp="1"/>
          </p:cNvSpPr>
          <p:nvPr>
            <p:ph idx="1"/>
          </p:nvPr>
        </p:nvSpPr>
        <p:spPr>
          <a:xfrm>
            <a:off x="0" y="1346202"/>
            <a:ext cx="8077200" cy="4800600"/>
          </a:xfrm>
        </p:spPr>
        <p:txBody>
          <a:bodyPr/>
          <a:lstStyle/>
          <a:p>
            <a:r>
              <a:rPr lang="en-US" dirty="0" smtClean="0"/>
              <a:t>HB230 asks for universal screening in pregnancy</a:t>
            </a:r>
          </a:p>
          <a:p>
            <a:pPr lvl="1"/>
            <a:r>
              <a:rPr lang="en-US" dirty="0" smtClean="0"/>
              <a:t>Prenatal screening for substance use</a:t>
            </a:r>
          </a:p>
          <a:p>
            <a:pPr lvl="1"/>
            <a:r>
              <a:rPr lang="en-US" dirty="0" smtClean="0"/>
              <a:t>Mental health conditions</a:t>
            </a:r>
          </a:p>
          <a:p>
            <a:pPr lvl="1"/>
            <a:r>
              <a:rPr lang="en-US" dirty="0" smtClean="0"/>
              <a:t>Violence in homes</a:t>
            </a:r>
          </a:p>
          <a:p>
            <a:pPr lvl="1"/>
            <a:r>
              <a:rPr lang="en-US" dirty="0" smtClean="0"/>
              <a:t>Screening for privately insured and Centennial</a:t>
            </a:r>
          </a:p>
          <a:p>
            <a:r>
              <a:rPr lang="en-US" dirty="0" smtClean="0"/>
              <a:t>Insurance will recognize need of higher care level</a:t>
            </a:r>
          </a:p>
          <a:p>
            <a:pPr lvl="1"/>
            <a:r>
              <a:rPr lang="en-US" dirty="0" smtClean="0"/>
              <a:t>Specialized care coordinators available for women</a:t>
            </a:r>
          </a:p>
          <a:p>
            <a:pPr lvl="1"/>
            <a:r>
              <a:rPr lang="en-US" dirty="0" smtClean="0"/>
              <a:t>Facilitate access to behavioral health, drug treatment</a:t>
            </a:r>
          </a:p>
          <a:p>
            <a:pPr lvl="1"/>
            <a:r>
              <a:rPr lang="en-US" dirty="0" smtClean="0"/>
              <a:t>Healthier pregnancies, less premature births</a:t>
            </a:r>
          </a:p>
          <a:p>
            <a:r>
              <a:rPr lang="en-US" dirty="0" smtClean="0"/>
              <a:t>UNM wide “Family Well-Being” EMBRACE</a:t>
            </a:r>
          </a:p>
          <a:p>
            <a:pPr lvl="1"/>
            <a:endParaRPr lang="en-US" dirty="0"/>
          </a:p>
        </p:txBody>
      </p:sp>
      <p:sp>
        <p:nvSpPr>
          <p:cNvPr id="4" name="Slide Number Placeholder 3"/>
          <p:cNvSpPr>
            <a:spLocks noGrp="1"/>
          </p:cNvSpPr>
          <p:nvPr>
            <p:ph type="sldNum" sz="quarter" idx="12"/>
          </p:nvPr>
        </p:nvSpPr>
        <p:spPr/>
        <p:txBody>
          <a:bodyPr/>
          <a:lstStyle/>
          <a:p>
            <a:fld id="{8684DE2C-8E6D-744E-8C3C-E819A1EC69DE}" type="slidenum">
              <a:rPr lang="en-US" smtClean="0"/>
              <a:t>37</a:t>
            </a:fld>
            <a:endParaRPr lang="en-US" dirty="0"/>
          </a:p>
        </p:txBody>
      </p:sp>
    </p:spTree>
    <p:extLst>
      <p:ext uri="{BB962C8B-B14F-4D97-AF65-F5344CB8AC3E}">
        <p14:creationId xmlns:p14="http://schemas.microsoft.com/office/powerpoint/2010/main" val="337577817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of Entrapment</a:t>
            </a:r>
            <a:endParaRPr lang="en-US" dirty="0"/>
          </a:p>
        </p:txBody>
      </p:sp>
      <p:sp>
        <p:nvSpPr>
          <p:cNvPr id="3" name="Content Placeholder 2"/>
          <p:cNvSpPr>
            <a:spLocks noGrp="1"/>
          </p:cNvSpPr>
          <p:nvPr>
            <p:ph idx="1"/>
          </p:nvPr>
        </p:nvSpPr>
        <p:spPr>
          <a:xfrm>
            <a:off x="112889" y="1600200"/>
            <a:ext cx="8418899" cy="4800600"/>
          </a:xfrm>
        </p:spPr>
        <p:txBody>
          <a:bodyPr/>
          <a:lstStyle/>
          <a:p>
            <a:r>
              <a:rPr lang="en-US" dirty="0" smtClean="0"/>
              <a:t>Create non-discriminating policies</a:t>
            </a:r>
          </a:p>
          <a:p>
            <a:r>
              <a:rPr lang="en-US" dirty="0" smtClean="0"/>
              <a:t>Create infrastructure to address access issues</a:t>
            </a:r>
          </a:p>
          <a:p>
            <a:pPr lvl="1"/>
            <a:r>
              <a:rPr lang="en-US" dirty="0" smtClean="0"/>
              <a:t>Behavioral health access based on insurance type</a:t>
            </a:r>
          </a:p>
          <a:p>
            <a:pPr lvl="1"/>
            <a:r>
              <a:rPr lang="en-US" dirty="0" smtClean="0"/>
              <a:t>Facilitate primary care providers referring</a:t>
            </a:r>
          </a:p>
          <a:p>
            <a:pPr lvl="1"/>
            <a:r>
              <a:rPr lang="en-US" dirty="0" smtClean="0"/>
              <a:t>Those needing treatment can start comprehensive care</a:t>
            </a:r>
          </a:p>
          <a:p>
            <a:r>
              <a:rPr lang="en-US" dirty="0" smtClean="0"/>
              <a:t>Reduce risks for repeat incarceration</a:t>
            </a:r>
          </a:p>
          <a:p>
            <a:r>
              <a:rPr lang="en-US" dirty="0" smtClean="0"/>
              <a:t>Support healthier (in large sense) outcomes</a:t>
            </a:r>
          </a:p>
          <a:p>
            <a:r>
              <a:rPr lang="en-US" dirty="0" smtClean="0"/>
              <a:t>Support better educational development of children</a:t>
            </a:r>
          </a:p>
          <a:p>
            <a:r>
              <a:rPr lang="en-US" dirty="0" smtClean="0"/>
              <a:t>Create greater opportunities in economy </a:t>
            </a:r>
            <a:endParaRPr lang="en-US" dirty="0"/>
          </a:p>
        </p:txBody>
      </p:sp>
      <p:sp>
        <p:nvSpPr>
          <p:cNvPr id="4" name="Slide Number Placeholder 3"/>
          <p:cNvSpPr>
            <a:spLocks noGrp="1"/>
          </p:cNvSpPr>
          <p:nvPr>
            <p:ph type="sldNum" sz="quarter" idx="12"/>
          </p:nvPr>
        </p:nvSpPr>
        <p:spPr/>
        <p:txBody>
          <a:bodyPr/>
          <a:lstStyle/>
          <a:p>
            <a:fld id="{8684DE2C-8E6D-744E-8C3C-E819A1EC69DE}" type="slidenum">
              <a:rPr lang="en-US" smtClean="0"/>
              <a:t>38</a:t>
            </a:fld>
            <a:endParaRPr lang="en-US" dirty="0"/>
          </a:p>
        </p:txBody>
      </p:sp>
    </p:spTree>
    <p:extLst>
      <p:ext uri="{BB962C8B-B14F-4D97-AF65-F5344CB8AC3E}">
        <p14:creationId xmlns:p14="http://schemas.microsoft.com/office/powerpoint/2010/main" val="165506358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48909"/>
            <a:ext cx="7886700" cy="894822"/>
          </a:xfrm>
        </p:spPr>
        <p:txBody>
          <a:bodyPr>
            <a:normAutofit/>
          </a:bodyPr>
          <a:lstStyle/>
          <a:p>
            <a:pPr algn="ctr"/>
            <a:r>
              <a:rPr lang="en-US" sz="4000" dirty="0" smtClean="0">
                <a:solidFill>
                  <a:schemeClr val="bg1"/>
                </a:solidFill>
                <a:latin typeface="+mn-lt"/>
              </a:rPr>
              <a:t>Resources/references</a:t>
            </a:r>
            <a:endParaRPr lang="en-US" sz="4000" dirty="0">
              <a:solidFill>
                <a:schemeClr val="bg1"/>
              </a:solidFill>
              <a:latin typeface="+mn-lt"/>
            </a:endParaRPr>
          </a:p>
        </p:txBody>
      </p:sp>
      <p:sp>
        <p:nvSpPr>
          <p:cNvPr id="3" name="Content Placeholder 2"/>
          <p:cNvSpPr>
            <a:spLocks noGrp="1"/>
          </p:cNvSpPr>
          <p:nvPr>
            <p:ph idx="1"/>
          </p:nvPr>
        </p:nvSpPr>
        <p:spPr>
          <a:xfrm>
            <a:off x="275875" y="2963332"/>
            <a:ext cx="7886700" cy="2554111"/>
          </a:xfrm>
          <a:solidFill>
            <a:srgbClr val="FFFFFF"/>
          </a:solidFill>
        </p:spPr>
        <p:txBody>
          <a:bodyPr>
            <a:noAutofit/>
          </a:bodyPr>
          <a:lstStyle/>
          <a:p>
            <a:pPr marL="114300" indent="0">
              <a:buNone/>
            </a:pPr>
            <a:r>
              <a:rPr lang="en-US" sz="1200" dirty="0"/>
              <a:t>Felitti VJ, Anda RF. Et al. “Relationship of Childhood Abuse and Household Dysfunction to Many of the Leading Causes of Death in Adults: The Adverse Childhood Experiences (ACE) Study.” 199. Am J Prev Med.</a:t>
            </a:r>
          </a:p>
          <a:p>
            <a:pPr marL="114300" indent="0">
              <a:buNone/>
            </a:pPr>
            <a:endParaRPr lang="en-US" sz="1200" dirty="0" smtClean="0"/>
          </a:p>
          <a:p>
            <a:pPr marL="114300" indent="0">
              <a:buNone/>
            </a:pPr>
            <a:r>
              <a:rPr lang="en-US" sz="1200" dirty="0" smtClean="0"/>
              <a:t>Lori </a:t>
            </a:r>
            <a:r>
              <a:rPr lang="en-US" sz="1200" dirty="0"/>
              <a:t>Zigich, </a:t>
            </a:r>
            <a:r>
              <a:rPr lang="en-US" sz="1200" dirty="0" smtClean="0"/>
              <a:t>MPH,</a:t>
            </a:r>
            <a:r>
              <a:rPr lang="en-US" sz="1200" b="1" dirty="0">
                <a:solidFill>
                  <a:schemeClr val="accent5">
                    <a:lumMod val="75000"/>
                  </a:schemeClr>
                </a:solidFill>
                <a:cs typeface="Arial" panose="020B0604020202020204" pitchFamily="34" charset="0"/>
              </a:rPr>
              <a:t> Adverse Childhood Experiences (ACEs) of Youth Committed for Incarceration in New </a:t>
            </a:r>
            <a:r>
              <a:rPr lang="en-US" sz="1200" b="1" dirty="0" smtClean="0">
                <a:solidFill>
                  <a:schemeClr val="accent5">
                    <a:lumMod val="75000"/>
                  </a:schemeClr>
                </a:solidFill>
                <a:cs typeface="Arial" panose="020B0604020202020204" pitchFamily="34" charset="0"/>
              </a:rPr>
              <a:t>Mexico.</a:t>
            </a:r>
            <a:r>
              <a:rPr lang="en-US" sz="1200" dirty="0" smtClean="0"/>
              <a:t> August </a:t>
            </a:r>
            <a:r>
              <a:rPr lang="en-US" sz="1200" dirty="0"/>
              <a:t>24, </a:t>
            </a:r>
            <a:r>
              <a:rPr lang="en-US" sz="1200" dirty="0" smtClean="0"/>
              <a:t>2017</a:t>
            </a:r>
          </a:p>
          <a:p>
            <a:pPr marL="114300" indent="0">
              <a:buNone/>
            </a:pPr>
            <a:endParaRPr lang="en-US" sz="1200" dirty="0">
              <a:cs typeface="Helvetica" pitchFamily="34" charset="0"/>
            </a:endParaRPr>
          </a:p>
          <a:p>
            <a:pPr marL="114300" indent="0">
              <a:buNone/>
            </a:pPr>
            <a:r>
              <a:rPr lang="en-US" sz="1200" dirty="0">
                <a:cs typeface="Helvetica" pitchFamily="34" charset="0"/>
              </a:rPr>
              <a:t>Adverse Childhood Experiences Report by Adults --- Five States, MMWR, December 17, 2010 / 59(49);1609-1613.  </a:t>
            </a:r>
            <a:endParaRPr lang="en-US" sz="1200" dirty="0" smtClean="0">
              <a:cs typeface="Helvetica" pitchFamily="34" charset="0"/>
            </a:endParaRPr>
          </a:p>
          <a:p>
            <a:pPr marL="114300" indent="0">
              <a:buNone/>
            </a:pPr>
            <a:endParaRPr lang="en-US" sz="1200" dirty="0">
              <a:cs typeface="Helvetica" pitchFamily="34" charset="0"/>
            </a:endParaRPr>
          </a:p>
          <a:p>
            <a:pPr marL="114300" indent="0">
              <a:buNone/>
            </a:pPr>
            <a:r>
              <a:rPr lang="en-US" sz="1200" dirty="0" smtClean="0">
                <a:cs typeface="Helvetica" pitchFamily="34" charset="0"/>
              </a:rPr>
              <a:t>ADOBE Annual Report, Bernalillo County ACEs Prevention Programs, Behavioral Health Services  </a:t>
            </a:r>
          </a:p>
          <a:p>
            <a:pPr marL="114300" indent="0">
              <a:buNone/>
            </a:pPr>
            <a:endParaRPr lang="en-US" sz="1200" dirty="0">
              <a:cs typeface="Helvetica" pitchFamily="34" charset="0"/>
            </a:endParaRPr>
          </a:p>
          <a:p>
            <a:pPr marL="114300" indent="0">
              <a:buNone/>
            </a:pPr>
            <a:r>
              <a:rPr lang="en-US" sz="1200" dirty="0" smtClean="0"/>
              <a:t>Cannon </a:t>
            </a:r>
            <a:r>
              <a:rPr lang="en-US" sz="1200" dirty="0"/>
              <a:t>Y, Davis G, Hsi, A, Bochte A in conjunction with the New Mexico Sentencing Commission. “Adverse Childhood Experiences in the New Mexico Juvenile Justice Population.” 2016. Available at: </a:t>
            </a:r>
          </a:p>
          <a:p>
            <a:pPr marL="114300" indent="0">
              <a:buNone/>
            </a:pPr>
            <a:r>
              <a:rPr lang="en-US" sz="1200" dirty="0"/>
              <a:t>https://nmsc.unm.edu/reports/2016/adverse-childhood-experiences-in-the-new-mexico-juvenile-justice-population.pdf </a:t>
            </a:r>
            <a:endParaRPr lang="en-US" sz="1200" dirty="0">
              <a:cs typeface="Helvetica" pitchFamily="34" charset="0"/>
            </a:endParaRPr>
          </a:p>
          <a:p>
            <a:pPr marL="114300" indent="0">
              <a:buNone/>
            </a:pPr>
            <a:endParaRPr lang="en-US" sz="1200" dirty="0"/>
          </a:p>
        </p:txBody>
      </p:sp>
      <p:sp>
        <p:nvSpPr>
          <p:cNvPr id="4" name="Slide Number Placeholder 3"/>
          <p:cNvSpPr>
            <a:spLocks noGrp="1"/>
          </p:cNvSpPr>
          <p:nvPr>
            <p:ph type="sldNum" sz="quarter" idx="12"/>
          </p:nvPr>
        </p:nvSpPr>
        <p:spPr/>
        <p:txBody>
          <a:bodyPr/>
          <a:lstStyle/>
          <a:p>
            <a:fld id="{57C3CC14-97F0-4EDA-A6E9-4D72923E5512}" type="slidenum">
              <a:rPr lang="en-US" smtClean="0"/>
              <a:t>39</a:t>
            </a:fld>
            <a:endParaRPr lang="en-US" dirty="0"/>
          </a:p>
        </p:txBody>
      </p:sp>
      <p:sp>
        <p:nvSpPr>
          <p:cNvPr id="5" name="TextBox 4"/>
          <p:cNvSpPr txBox="1"/>
          <p:nvPr/>
        </p:nvSpPr>
        <p:spPr>
          <a:xfrm>
            <a:off x="1157446" y="637830"/>
            <a:ext cx="6160661" cy="1323439"/>
          </a:xfrm>
          <a:prstGeom prst="rect">
            <a:avLst/>
          </a:prstGeom>
          <a:noFill/>
        </p:spPr>
        <p:txBody>
          <a:bodyPr wrap="none" rtlCol="0">
            <a:spAutoFit/>
          </a:bodyPr>
          <a:lstStyle/>
          <a:p>
            <a:pPr algn="ctr"/>
            <a:r>
              <a:rPr lang="en-US" sz="4000" dirty="0" smtClean="0">
                <a:solidFill>
                  <a:schemeClr val="tx2"/>
                </a:solidFill>
                <a:latin typeface="Big Caslon"/>
                <a:cs typeface="Big Caslon"/>
              </a:rPr>
              <a:t>Thank You for Your Interest</a:t>
            </a:r>
          </a:p>
          <a:p>
            <a:pPr algn="ctr"/>
            <a:r>
              <a:rPr lang="en-US" sz="4000" dirty="0" smtClean="0">
                <a:solidFill>
                  <a:schemeClr val="tx2"/>
                </a:solidFill>
                <a:latin typeface="Big Caslon"/>
                <a:cs typeface="Big Caslon"/>
              </a:rPr>
              <a:t>ahsi@salud.unm.edu</a:t>
            </a:r>
            <a:endParaRPr lang="en-US" sz="4000" dirty="0">
              <a:solidFill>
                <a:schemeClr val="tx2"/>
              </a:solidFill>
              <a:latin typeface="Big Caslon"/>
              <a:cs typeface="Big Caslon"/>
            </a:endParaRPr>
          </a:p>
        </p:txBody>
      </p:sp>
      <p:sp>
        <p:nvSpPr>
          <p:cNvPr id="6" name="TextBox 5"/>
          <p:cNvSpPr txBox="1"/>
          <p:nvPr/>
        </p:nvSpPr>
        <p:spPr>
          <a:xfrm>
            <a:off x="533400" y="6248400"/>
            <a:ext cx="8153400" cy="276999"/>
          </a:xfrm>
          <a:prstGeom prst="rect">
            <a:avLst/>
          </a:prstGeom>
          <a:noFill/>
        </p:spPr>
        <p:txBody>
          <a:bodyPr wrap="square" rtlCol="0">
            <a:spAutoFit/>
          </a:bodyPr>
          <a:lstStyle/>
          <a:p>
            <a:r>
              <a:rPr lang="en-US" sz="1200" dirty="0" smtClean="0">
                <a:latin typeface="Helvetica" pitchFamily="34" charset="0"/>
                <a:cs typeface="Helvetica" pitchFamily="34" charset="0"/>
              </a:rPr>
              <a:t>*</a:t>
            </a:r>
            <a:endParaRPr lang="en-US" sz="1200" dirty="0">
              <a:latin typeface="Helvetica" pitchFamily="34" charset="0"/>
              <a:cs typeface="Helvetica" pitchFamily="34" charset="0"/>
            </a:endParaRPr>
          </a:p>
        </p:txBody>
      </p:sp>
    </p:spTree>
    <p:extLst>
      <p:ext uri="{BB962C8B-B14F-4D97-AF65-F5344CB8AC3E}">
        <p14:creationId xmlns:p14="http://schemas.microsoft.com/office/powerpoint/2010/main" val="32408123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0000" y="321108"/>
            <a:ext cx="8229600" cy="1143000"/>
          </a:xfrm>
        </p:spPr>
        <p:txBody>
          <a:bodyPr rIns="132080">
            <a:normAutofit/>
          </a:bodyPr>
          <a:lstStyle/>
          <a:p>
            <a:pPr indent="0" eaLnBrk="1" hangingPunct="1">
              <a:defRPr/>
            </a:pPr>
            <a:r>
              <a:rPr lang="en-US" sz="4000" dirty="0" smtClean="0"/>
              <a:t>Christi Starting FOCUS Clinic Care</a:t>
            </a:r>
            <a:endParaRPr lang="en-US" sz="4000" dirty="0"/>
          </a:p>
        </p:txBody>
      </p:sp>
      <p:sp>
        <p:nvSpPr>
          <p:cNvPr id="6147" name="Rectangle 3"/>
          <p:cNvSpPr>
            <a:spLocks noGrp="1" noChangeArrowheads="1"/>
          </p:cNvSpPr>
          <p:nvPr>
            <p:ph type="body" idx="1"/>
          </p:nvPr>
        </p:nvSpPr>
        <p:spPr>
          <a:xfrm>
            <a:off x="123110" y="1472574"/>
            <a:ext cx="5083889" cy="4708093"/>
          </a:xfrm>
        </p:spPr>
        <p:txBody>
          <a:bodyPr rIns="132080">
            <a:normAutofit/>
          </a:bodyPr>
          <a:lstStyle/>
          <a:p>
            <a:pPr eaLnBrk="1" hangingPunct="1">
              <a:defRPr/>
            </a:pPr>
            <a:r>
              <a:rPr lang="en-US" sz="2800" dirty="0" smtClean="0"/>
              <a:t>18 years </a:t>
            </a:r>
            <a:r>
              <a:rPr lang="en-US" sz="2800" dirty="0"/>
              <a:t>old </a:t>
            </a:r>
            <a:endParaRPr lang="en-US" sz="2800" dirty="0" smtClean="0"/>
          </a:p>
          <a:p>
            <a:pPr eaLnBrk="1" hangingPunct="1">
              <a:defRPr/>
            </a:pPr>
            <a:r>
              <a:rPr lang="en-US" sz="2800" dirty="0"/>
              <a:t>B</a:t>
            </a:r>
            <a:r>
              <a:rPr lang="en-US" sz="2800" dirty="0" smtClean="0"/>
              <a:t>uprenorphine in pregnancy</a:t>
            </a:r>
          </a:p>
          <a:p>
            <a:pPr lvl="1">
              <a:defRPr/>
            </a:pPr>
            <a:r>
              <a:rPr lang="en-US" sz="2400" dirty="0" smtClean="0"/>
              <a:t>Opioid replacement</a:t>
            </a:r>
          </a:p>
          <a:p>
            <a:pPr lvl="1">
              <a:defRPr/>
            </a:pPr>
            <a:r>
              <a:rPr lang="en-US" dirty="0" smtClean="0"/>
              <a:t>Behavioral health therapy</a:t>
            </a:r>
            <a:endParaRPr lang="en-US" sz="2400" dirty="0"/>
          </a:p>
          <a:p>
            <a:pPr eaLnBrk="1" hangingPunct="1">
              <a:defRPr/>
            </a:pPr>
            <a:r>
              <a:rPr lang="en-US" sz="2800" dirty="0" smtClean="0"/>
              <a:t>3 years oxycodone abuse</a:t>
            </a:r>
          </a:p>
          <a:p>
            <a:pPr eaLnBrk="1" hangingPunct="1">
              <a:defRPr/>
            </a:pPr>
            <a:r>
              <a:rPr lang="en-US" sz="2800" dirty="0"/>
              <a:t>M</a:t>
            </a:r>
            <a:r>
              <a:rPr lang="en-US" sz="2800" dirty="0" smtClean="0"/>
              <a:t>arijuana and tobacco use</a:t>
            </a:r>
          </a:p>
          <a:p>
            <a:pPr eaLnBrk="1" hangingPunct="1">
              <a:defRPr/>
            </a:pPr>
            <a:r>
              <a:rPr lang="en-US" dirty="0" smtClean="0"/>
              <a:t>Has Medicaid insurance</a:t>
            </a:r>
          </a:p>
          <a:p>
            <a:pPr eaLnBrk="1" hangingPunct="1">
              <a:defRPr/>
            </a:pPr>
            <a:r>
              <a:rPr lang="en-US" sz="2800" dirty="0" smtClean="0"/>
              <a:t>Not employed</a:t>
            </a:r>
          </a:p>
          <a:p>
            <a:pPr eaLnBrk="1" hangingPunct="1">
              <a:defRPr/>
            </a:pPr>
            <a:r>
              <a:rPr lang="en-US" dirty="0" smtClean="0"/>
              <a:t>Father of baby inconsistent</a:t>
            </a:r>
            <a:endParaRPr lang="en-US" sz="2800" dirty="0" smtClean="0"/>
          </a:p>
        </p:txBody>
      </p:sp>
      <p:grpSp>
        <p:nvGrpSpPr>
          <p:cNvPr id="2" name="Group 1"/>
          <p:cNvGrpSpPr/>
          <p:nvPr/>
        </p:nvGrpSpPr>
        <p:grpSpPr>
          <a:xfrm>
            <a:off x="5006436" y="1219942"/>
            <a:ext cx="3960033" cy="5286188"/>
            <a:chOff x="6065523" y="1785437"/>
            <a:chExt cx="3074299" cy="3328296"/>
          </a:xfrm>
        </p:grpSpPr>
        <p:pic>
          <p:nvPicPr>
            <p:cNvPr id="5" name="Picture 4"/>
            <p:cNvPicPr>
              <a:picLocks noChangeAspect="1"/>
            </p:cNvPicPr>
            <p:nvPr/>
          </p:nvPicPr>
          <p:blipFill>
            <a:blip r:embed="rId2"/>
            <a:stretch>
              <a:fillRect/>
            </a:stretch>
          </p:blipFill>
          <p:spPr>
            <a:xfrm>
              <a:off x="6065523" y="1785437"/>
              <a:ext cx="3074299" cy="3328296"/>
            </a:xfrm>
            <a:prstGeom prst="rect">
              <a:avLst/>
            </a:prstGeom>
          </p:spPr>
        </p:pic>
        <p:sp>
          <p:nvSpPr>
            <p:cNvPr id="6" name="TextBox 5"/>
            <p:cNvSpPr txBox="1"/>
            <p:nvPr/>
          </p:nvSpPr>
          <p:spPr>
            <a:xfrm>
              <a:off x="6367461" y="4880582"/>
              <a:ext cx="2586129" cy="174404"/>
            </a:xfrm>
            <a:prstGeom prst="rect">
              <a:avLst/>
            </a:prstGeom>
            <a:noFill/>
          </p:spPr>
          <p:txBody>
            <a:bodyPr wrap="square" rtlCol="0">
              <a:spAutoFit/>
            </a:bodyPr>
            <a:lstStyle/>
            <a:p>
              <a:pPr algn="ctr"/>
              <a:r>
                <a:rPr lang="en-US" sz="1200" dirty="0">
                  <a:solidFill>
                    <a:schemeClr val="bg1"/>
                  </a:solidFill>
                </a:rPr>
                <a:t>g</a:t>
              </a:r>
              <a:r>
                <a:rPr lang="en-US" sz="1200" dirty="0" smtClean="0">
                  <a:solidFill>
                    <a:schemeClr val="bg1"/>
                  </a:solidFill>
                </a:rPr>
                <a:t>eniuspregnancy.com</a:t>
              </a:r>
              <a:endParaRPr lang="en-US" sz="1200" dirty="0">
                <a:solidFill>
                  <a:schemeClr val="bg1"/>
                </a:solidFill>
              </a:endParaRPr>
            </a:p>
          </p:txBody>
        </p:sp>
      </p:grpSp>
    </p:spTree>
    <p:extLst>
      <p:ext uri="{BB962C8B-B14F-4D97-AF65-F5344CB8AC3E}">
        <p14:creationId xmlns:p14="http://schemas.microsoft.com/office/powerpoint/2010/main" val="3345092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Christi Delivered Loretta</a:t>
            </a:r>
            <a:endParaRPr lang="en-US" dirty="0"/>
          </a:p>
        </p:txBody>
      </p:sp>
      <p:sp>
        <p:nvSpPr>
          <p:cNvPr id="5" name="Content Placeholder 4"/>
          <p:cNvSpPr>
            <a:spLocks noGrp="1"/>
          </p:cNvSpPr>
          <p:nvPr>
            <p:ph idx="1"/>
          </p:nvPr>
        </p:nvSpPr>
        <p:spPr>
          <a:xfrm>
            <a:off x="123019" y="1600200"/>
            <a:ext cx="4194981" cy="4525963"/>
          </a:xfrm>
        </p:spPr>
        <p:txBody>
          <a:bodyPr>
            <a:normAutofit/>
          </a:bodyPr>
          <a:lstStyle/>
          <a:p>
            <a:pPr marL="382588">
              <a:defRPr/>
            </a:pPr>
            <a:r>
              <a:rPr lang="en-US" dirty="0" smtClean="0"/>
              <a:t>NOWS (NAS)</a:t>
            </a:r>
          </a:p>
          <a:p>
            <a:pPr marL="782638" lvl="1">
              <a:defRPr/>
            </a:pPr>
            <a:r>
              <a:rPr lang="en-US" dirty="0"/>
              <a:t>H</a:t>
            </a:r>
            <a:r>
              <a:rPr lang="en-US" dirty="0" smtClean="0"/>
              <a:t>ospital </a:t>
            </a:r>
            <a:r>
              <a:rPr lang="en-US" dirty="0"/>
              <a:t>14 days</a:t>
            </a:r>
          </a:p>
          <a:p>
            <a:pPr marL="782638" lvl="1">
              <a:defRPr/>
            </a:pPr>
            <a:r>
              <a:rPr lang="en-US" sz="2400" dirty="0" smtClean="0"/>
              <a:t>NOWS </a:t>
            </a:r>
            <a:r>
              <a:rPr lang="en-US" sz="2400" dirty="0"/>
              <a:t>withdrawal</a:t>
            </a:r>
          </a:p>
          <a:p>
            <a:pPr>
              <a:defRPr/>
            </a:pPr>
            <a:r>
              <a:rPr lang="en-US" sz="2800" dirty="0" smtClean="0"/>
              <a:t>Positive </a:t>
            </a:r>
            <a:r>
              <a:rPr lang="en-US" sz="2800" dirty="0"/>
              <a:t>THC </a:t>
            </a:r>
            <a:r>
              <a:rPr lang="en-US" sz="2800" dirty="0" smtClean="0"/>
              <a:t>screen</a:t>
            </a:r>
          </a:p>
          <a:p>
            <a:pPr>
              <a:defRPr/>
            </a:pPr>
            <a:r>
              <a:rPr lang="en-US" dirty="0" smtClean="0"/>
              <a:t>Automatic CPS referral</a:t>
            </a:r>
            <a:endParaRPr lang="en-US" sz="2800" dirty="0" smtClean="0"/>
          </a:p>
          <a:p>
            <a:pPr>
              <a:defRPr/>
            </a:pPr>
            <a:r>
              <a:rPr lang="en-US" sz="2800" dirty="0" smtClean="0"/>
              <a:t>CYFD investigation</a:t>
            </a:r>
          </a:p>
          <a:p>
            <a:pPr>
              <a:defRPr/>
            </a:pPr>
            <a:r>
              <a:rPr lang="en-US" dirty="0" smtClean="0"/>
              <a:t>No clear safety issues</a:t>
            </a:r>
            <a:endParaRPr lang="en-US" sz="2800" dirty="0" smtClean="0"/>
          </a:p>
          <a:p>
            <a:pPr>
              <a:defRPr/>
            </a:pPr>
            <a:r>
              <a:rPr lang="en-US" sz="2800" dirty="0"/>
              <a:t>H</a:t>
            </a:r>
            <a:r>
              <a:rPr lang="en-US" sz="2800" dirty="0" smtClean="0"/>
              <a:t>ome with Christi</a:t>
            </a:r>
            <a:endParaRPr lang="en-US" sz="2800" dirty="0"/>
          </a:p>
          <a:p>
            <a:endParaRPr lang="en-US" dirty="0"/>
          </a:p>
        </p:txBody>
      </p:sp>
      <p:grpSp>
        <p:nvGrpSpPr>
          <p:cNvPr id="7" name="Group 6"/>
          <p:cNvGrpSpPr/>
          <p:nvPr/>
        </p:nvGrpSpPr>
        <p:grpSpPr>
          <a:xfrm>
            <a:off x="4318000" y="1721556"/>
            <a:ext cx="4826000" cy="4060638"/>
            <a:chOff x="1316519" y="2134145"/>
            <a:chExt cx="6232169" cy="4593416"/>
          </a:xfrm>
        </p:grpSpPr>
        <p:sp>
          <p:nvSpPr>
            <p:cNvPr id="8" name="Rectangle 7"/>
            <p:cNvSpPr/>
            <p:nvPr/>
          </p:nvSpPr>
          <p:spPr>
            <a:xfrm>
              <a:off x="1665717" y="6419784"/>
              <a:ext cx="1669172" cy="307777"/>
            </a:xfrm>
            <a:prstGeom prst="rect">
              <a:avLst/>
            </a:prstGeom>
          </p:spPr>
          <p:txBody>
            <a:bodyPr wrap="none">
              <a:spAutoFit/>
            </a:bodyPr>
            <a:lstStyle/>
            <a:p>
              <a:r>
                <a:rPr lang="en-US" sz="1400" dirty="0"/>
                <a:t>The New York Times</a:t>
              </a:r>
            </a:p>
          </p:txBody>
        </p:sp>
        <p:pic>
          <p:nvPicPr>
            <p:cNvPr id="9" name="Picture 8"/>
            <p:cNvPicPr>
              <a:picLocks noChangeAspect="1"/>
            </p:cNvPicPr>
            <p:nvPr/>
          </p:nvPicPr>
          <p:blipFill>
            <a:blip r:embed="rId2"/>
            <a:stretch>
              <a:fillRect/>
            </a:stretch>
          </p:blipFill>
          <p:spPr>
            <a:xfrm>
              <a:off x="1316519" y="2134145"/>
              <a:ext cx="6232169" cy="4285639"/>
            </a:xfrm>
            <a:prstGeom prst="rect">
              <a:avLst/>
            </a:prstGeom>
          </p:spPr>
        </p:pic>
      </p:grpSp>
    </p:spTree>
    <p:extLst>
      <p:ext uri="{BB962C8B-B14F-4D97-AF65-F5344CB8AC3E}">
        <p14:creationId xmlns:p14="http://schemas.microsoft.com/office/powerpoint/2010/main" val="6589937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dissolve">
                                      <p:cBhvr>
                                        <p:cTn id="15" dur="500"/>
                                        <p:tgtEl>
                                          <p:spTgt spid="5">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dissolve">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checkerboard(across)">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checkerboard(across)">
                                      <p:cBhvr>
                                        <p:cTn id="28" dur="500"/>
                                        <p:tgtEl>
                                          <p:spTgt spid="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additive="base">
                                        <p:cTn id="39"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 calcmode="lin" valueType="num">
                                      <p:cBhvr additive="base">
                                        <p:cTn id="4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8480425" cy="1676400"/>
          </a:xfrm>
        </p:spPr>
        <p:txBody>
          <a:bodyPr rIns="132080"/>
          <a:lstStyle/>
          <a:p>
            <a:pPr indent="0" eaLnBrk="1" hangingPunct="1">
              <a:defRPr/>
            </a:pPr>
            <a:r>
              <a:rPr lang="en-US" sz="3800" dirty="0" smtClean="0">
                <a:effectLst>
                  <a:outerShdw blurRad="38100" dist="38100" dir="2700000" algn="tl">
                    <a:srgbClr val="FFFFFF"/>
                  </a:outerShdw>
                </a:effectLst>
              </a:rPr>
              <a:t>Christi and Loretta On Leaving Hospital</a:t>
            </a:r>
            <a:endParaRPr lang="en-US" sz="3800" dirty="0">
              <a:effectLst>
                <a:outerShdw blurRad="38100" dist="38100" dir="2700000" algn="tl">
                  <a:srgbClr val="FFFFFF"/>
                </a:outerShdw>
              </a:effectLst>
            </a:endParaRPr>
          </a:p>
        </p:txBody>
      </p:sp>
      <p:sp>
        <p:nvSpPr>
          <p:cNvPr id="7171" name="Rectangle 3"/>
          <p:cNvSpPr>
            <a:spLocks noGrp="1" noChangeArrowheads="1"/>
          </p:cNvSpPr>
          <p:nvPr>
            <p:ph type="body" idx="1"/>
          </p:nvPr>
        </p:nvSpPr>
        <p:spPr>
          <a:xfrm>
            <a:off x="0" y="1273659"/>
            <a:ext cx="4986012" cy="4661323"/>
          </a:xfrm>
        </p:spPr>
        <p:txBody>
          <a:bodyPr rIns="132080">
            <a:normAutofit/>
          </a:bodyPr>
          <a:lstStyle/>
          <a:p>
            <a:pPr eaLnBrk="1" hangingPunct="1">
              <a:defRPr/>
            </a:pPr>
            <a:r>
              <a:rPr lang="en-US" sz="2800" dirty="0"/>
              <a:t>A</a:t>
            </a:r>
            <a:r>
              <a:rPr lang="en-US" sz="2800" dirty="0" smtClean="0"/>
              <a:t>lone </a:t>
            </a:r>
            <a:r>
              <a:rPr lang="en-US" sz="2800" dirty="0"/>
              <a:t>in </a:t>
            </a:r>
            <a:r>
              <a:rPr lang="en-US" sz="2800" dirty="0" smtClean="0"/>
              <a:t>Albuquerque</a:t>
            </a:r>
          </a:p>
          <a:p>
            <a:pPr eaLnBrk="1" hangingPunct="1">
              <a:defRPr/>
            </a:pPr>
            <a:r>
              <a:rPr lang="en-US" sz="2800" dirty="0"/>
              <a:t>A</a:t>
            </a:r>
            <a:r>
              <a:rPr lang="en-US" sz="2800" dirty="0" smtClean="0"/>
              <a:t>busive home in rural </a:t>
            </a:r>
            <a:r>
              <a:rPr lang="en-US" sz="2800" dirty="0" smtClean="0"/>
              <a:t>town</a:t>
            </a:r>
          </a:p>
          <a:p>
            <a:pPr eaLnBrk="1" hangingPunct="1">
              <a:defRPr/>
            </a:pPr>
            <a:r>
              <a:rPr lang="en-US" dirty="0" smtClean="0"/>
              <a:t>Can’t return to family</a:t>
            </a:r>
            <a:endParaRPr lang="en-US" sz="2800" dirty="0"/>
          </a:p>
          <a:p>
            <a:pPr eaLnBrk="1" hangingPunct="1">
              <a:defRPr/>
            </a:pPr>
            <a:r>
              <a:rPr lang="en-US" sz="2800" dirty="0"/>
              <a:t>D</a:t>
            </a:r>
            <a:r>
              <a:rPr lang="en-US" sz="2800" dirty="0" smtClean="0"/>
              <a:t>epression, </a:t>
            </a:r>
            <a:r>
              <a:rPr lang="en-US" sz="2800" dirty="0" smtClean="0"/>
              <a:t>untreated</a:t>
            </a:r>
          </a:p>
          <a:p>
            <a:pPr eaLnBrk="1" hangingPunct="1">
              <a:defRPr/>
            </a:pPr>
            <a:r>
              <a:rPr lang="en-US" dirty="0" smtClean="0"/>
              <a:t>Emotional paralysis</a:t>
            </a:r>
            <a:endParaRPr lang="en-US" sz="2800" dirty="0"/>
          </a:p>
          <a:p>
            <a:pPr eaLnBrk="1" hangingPunct="1">
              <a:defRPr/>
            </a:pPr>
            <a:r>
              <a:rPr lang="en-US" sz="2800" dirty="0" smtClean="0"/>
              <a:t>Loretta’s adversity</a:t>
            </a:r>
            <a:endParaRPr lang="en-US" sz="2800" dirty="0"/>
          </a:p>
          <a:p>
            <a:pPr>
              <a:defRPr/>
            </a:pPr>
            <a:r>
              <a:rPr lang="en-US" dirty="0" smtClean="0"/>
              <a:t>How to help?</a:t>
            </a:r>
            <a:endParaRPr lang="en-US" dirty="0"/>
          </a:p>
        </p:txBody>
      </p:sp>
      <p:grpSp>
        <p:nvGrpSpPr>
          <p:cNvPr id="3" name="Group 2"/>
          <p:cNvGrpSpPr/>
          <p:nvPr/>
        </p:nvGrpSpPr>
        <p:grpSpPr>
          <a:xfrm>
            <a:off x="4986012" y="1293147"/>
            <a:ext cx="3975391" cy="5329058"/>
            <a:chOff x="4478012" y="1206811"/>
            <a:chExt cx="3975391" cy="5329058"/>
          </a:xfrm>
        </p:grpSpPr>
        <p:pic>
          <p:nvPicPr>
            <p:cNvPr id="2" name="Picture 1"/>
            <p:cNvPicPr>
              <a:picLocks noChangeAspect="1"/>
            </p:cNvPicPr>
            <p:nvPr/>
          </p:nvPicPr>
          <p:blipFill>
            <a:blip r:embed="rId2"/>
            <a:stretch>
              <a:fillRect/>
            </a:stretch>
          </p:blipFill>
          <p:spPr>
            <a:xfrm>
              <a:off x="4478012" y="1206811"/>
              <a:ext cx="3975391" cy="5076730"/>
            </a:xfrm>
            <a:prstGeom prst="rect">
              <a:avLst/>
            </a:prstGeom>
          </p:spPr>
        </p:pic>
        <p:sp>
          <p:nvSpPr>
            <p:cNvPr id="6" name="TextBox 5"/>
            <p:cNvSpPr txBox="1"/>
            <p:nvPr/>
          </p:nvSpPr>
          <p:spPr>
            <a:xfrm>
              <a:off x="6048658" y="6166537"/>
              <a:ext cx="1318766" cy="369332"/>
            </a:xfrm>
            <a:prstGeom prst="rect">
              <a:avLst/>
            </a:prstGeom>
            <a:noFill/>
          </p:spPr>
          <p:txBody>
            <a:bodyPr wrap="none" rtlCol="0">
              <a:spAutoFit/>
            </a:bodyPr>
            <a:lstStyle/>
            <a:p>
              <a:r>
                <a:rPr lang="en-US" dirty="0"/>
                <a:t>t</a:t>
              </a:r>
              <a:r>
                <a:rPr lang="en-US" dirty="0" smtClean="0"/>
                <a:t>hestar.com</a:t>
              </a:r>
              <a:endParaRPr lang="en-US" dirty="0"/>
            </a:p>
          </p:txBody>
        </p:sp>
      </p:grpSp>
    </p:spTree>
    <p:extLst>
      <p:ext uri="{BB962C8B-B14F-4D97-AF65-F5344CB8AC3E}">
        <p14:creationId xmlns:p14="http://schemas.microsoft.com/office/powerpoint/2010/main" val="75198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Effect transition="in" filter="blinds(horizontal)">
                                      <p:cBhvr>
                                        <p:cTn id="7" dur="500"/>
                                        <p:tgtEl>
                                          <p:spTgt spid="717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71">
                                            <p:txEl>
                                              <p:pRg st="4" end="4"/>
                                            </p:txEl>
                                          </p:spTgt>
                                        </p:tgtEl>
                                        <p:attrNameLst>
                                          <p:attrName>style.visibility</p:attrName>
                                        </p:attrNameLst>
                                      </p:cBhvr>
                                      <p:to>
                                        <p:strVal val="visible"/>
                                      </p:to>
                                    </p:set>
                                    <p:animEffect transition="in" filter="blinds(horizontal)">
                                      <p:cBhvr>
                                        <p:cTn id="12" dur="500"/>
                                        <p:tgtEl>
                                          <p:spTgt spid="7171">
                                            <p:txEl>
                                              <p:pRg st="4" end="4"/>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171">
                                            <p:txEl>
                                              <p:pRg st="5" end="5"/>
                                            </p:txEl>
                                          </p:spTgt>
                                        </p:tgtEl>
                                        <p:attrNameLst>
                                          <p:attrName>style.visibility</p:attrName>
                                        </p:attrNameLst>
                                      </p:cBhvr>
                                      <p:to>
                                        <p:strVal val="visible"/>
                                      </p:to>
                                    </p:set>
                                    <p:animEffect transition="in" filter="blinds(horizontal)">
                                      <p:cBhvr>
                                        <p:cTn id="15" dur="500"/>
                                        <p:tgtEl>
                                          <p:spTgt spid="7171">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171">
                                            <p:txEl>
                                              <p:pRg st="6" end="6"/>
                                            </p:txEl>
                                          </p:spTgt>
                                        </p:tgtEl>
                                        <p:attrNameLst>
                                          <p:attrName>style.visibility</p:attrName>
                                        </p:attrNameLst>
                                      </p:cBhvr>
                                      <p:to>
                                        <p:strVal val="visible"/>
                                      </p:to>
                                    </p:set>
                                    <p:anim calcmode="lin" valueType="num">
                                      <p:cBhvr additive="base">
                                        <p:cTn id="20"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Referrals Made For Christi</a:t>
            </a:r>
            <a:endParaRPr lang="en-US" dirty="0"/>
          </a:p>
        </p:txBody>
      </p:sp>
      <p:sp>
        <p:nvSpPr>
          <p:cNvPr id="9" name="Content Placeholder 8"/>
          <p:cNvSpPr>
            <a:spLocks noGrp="1"/>
          </p:cNvSpPr>
          <p:nvPr>
            <p:ph sz="half" idx="1"/>
          </p:nvPr>
        </p:nvSpPr>
        <p:spPr>
          <a:xfrm>
            <a:off x="106311" y="1600200"/>
            <a:ext cx="4856262" cy="4525963"/>
          </a:xfrm>
        </p:spPr>
        <p:txBody>
          <a:bodyPr>
            <a:normAutofit/>
          </a:bodyPr>
          <a:lstStyle/>
          <a:p>
            <a:pPr>
              <a:defRPr/>
            </a:pPr>
            <a:r>
              <a:rPr lang="en-US" dirty="0"/>
              <a:t>A</a:t>
            </a:r>
            <a:r>
              <a:rPr lang="en-US" dirty="0" smtClean="0"/>
              <a:t>ttend </a:t>
            </a:r>
            <a:r>
              <a:rPr lang="en-US" dirty="0"/>
              <a:t>drug treatment</a:t>
            </a:r>
          </a:p>
          <a:p>
            <a:pPr marL="782638" lvl="1">
              <a:defRPr/>
            </a:pPr>
            <a:r>
              <a:rPr lang="en-US" dirty="0"/>
              <a:t>C</a:t>
            </a:r>
            <a:r>
              <a:rPr lang="en-US" dirty="0" smtClean="0"/>
              <a:t>hildcare</a:t>
            </a:r>
            <a:endParaRPr lang="en-US" dirty="0"/>
          </a:p>
          <a:p>
            <a:pPr marL="782638" lvl="1">
              <a:defRPr/>
            </a:pPr>
            <a:r>
              <a:rPr lang="en-US" dirty="0"/>
              <a:t>T</a:t>
            </a:r>
            <a:r>
              <a:rPr lang="en-US" dirty="0" smtClean="0"/>
              <a:t>ransportation</a:t>
            </a:r>
            <a:endParaRPr lang="en-US" dirty="0"/>
          </a:p>
          <a:p>
            <a:pPr marL="782638" lvl="1">
              <a:defRPr/>
            </a:pPr>
            <a:r>
              <a:rPr lang="en-US" dirty="0" smtClean="0"/>
              <a:t>Housing</a:t>
            </a:r>
          </a:p>
          <a:p>
            <a:pPr marL="485458">
              <a:defRPr/>
            </a:pPr>
            <a:r>
              <a:rPr lang="en-US" dirty="0" smtClean="0"/>
              <a:t>Medical visits for Loretta</a:t>
            </a:r>
            <a:endParaRPr lang="en-US" dirty="0"/>
          </a:p>
          <a:p>
            <a:pPr>
              <a:defRPr/>
            </a:pPr>
            <a:r>
              <a:rPr lang="en-US" dirty="0"/>
              <a:t>Would Christi</a:t>
            </a:r>
          </a:p>
          <a:p>
            <a:pPr lvl="1">
              <a:defRPr/>
            </a:pPr>
            <a:r>
              <a:rPr lang="en-US" dirty="0"/>
              <a:t>Accept her new </a:t>
            </a:r>
            <a:r>
              <a:rPr lang="en-US" dirty="0" smtClean="0"/>
              <a:t>role?</a:t>
            </a:r>
            <a:endParaRPr lang="en-US" dirty="0"/>
          </a:p>
          <a:p>
            <a:pPr lvl="1">
              <a:defRPr/>
            </a:pPr>
            <a:r>
              <a:rPr lang="en-US" dirty="0"/>
              <a:t>Would she </a:t>
            </a:r>
            <a:r>
              <a:rPr lang="en-US" dirty="0" smtClean="0"/>
              <a:t>relapse</a:t>
            </a:r>
            <a:r>
              <a:rPr lang="en-US" dirty="0" smtClean="0"/>
              <a:t>?</a:t>
            </a:r>
          </a:p>
          <a:p>
            <a:pPr>
              <a:defRPr/>
            </a:pPr>
            <a:r>
              <a:rPr lang="en-US" dirty="0" smtClean="0"/>
              <a:t>How did she get here?</a:t>
            </a:r>
            <a:endParaRPr lang="en-US" dirty="0"/>
          </a:p>
          <a:p>
            <a:endParaRPr lang="en-US" dirty="0"/>
          </a:p>
        </p:txBody>
      </p:sp>
      <p:pic>
        <p:nvPicPr>
          <p:cNvPr id="11" name="Content Placeholder 10"/>
          <p:cNvPicPr>
            <a:picLocks noGrp="1" noChangeAspect="1"/>
          </p:cNvPicPr>
          <p:nvPr>
            <p:ph sz="half" idx="2"/>
          </p:nvPr>
        </p:nvPicPr>
        <p:blipFill>
          <a:blip r:embed="rId2" cstate="print">
            <a:extLst>
              <a:ext uri="{28A0092B-C50C-407E-A947-70E740481C1C}">
                <a14:useLocalDpi xmlns:a14="http://schemas.microsoft.com/office/drawing/2010/main"/>
              </a:ext>
            </a:extLst>
          </a:blip>
          <a:srcRect/>
          <a:stretch>
            <a:fillRect/>
          </a:stretch>
        </p:blipFill>
        <p:spPr>
          <a:xfrm>
            <a:off x="5082634" y="1165688"/>
            <a:ext cx="4038600" cy="4525963"/>
          </a:xfrm>
        </p:spPr>
      </p:pic>
      <p:sp>
        <p:nvSpPr>
          <p:cNvPr id="12" name="TextBox 11"/>
          <p:cNvSpPr txBox="1"/>
          <p:nvPr/>
        </p:nvSpPr>
        <p:spPr>
          <a:xfrm>
            <a:off x="6449674" y="5698631"/>
            <a:ext cx="1487945" cy="369332"/>
          </a:xfrm>
          <a:prstGeom prst="rect">
            <a:avLst/>
          </a:prstGeom>
          <a:noFill/>
        </p:spPr>
        <p:txBody>
          <a:bodyPr wrap="none" rtlCol="0">
            <a:spAutoFit/>
          </a:bodyPr>
          <a:lstStyle/>
          <a:p>
            <a:r>
              <a:rPr lang="en-US" dirty="0"/>
              <a:t>a</a:t>
            </a:r>
            <a:r>
              <a:rPr lang="en-US" dirty="0" smtClean="0"/>
              <a:t>ljazeera.com</a:t>
            </a:r>
            <a:endParaRPr lang="en-US" dirty="0"/>
          </a:p>
        </p:txBody>
      </p:sp>
    </p:spTree>
    <p:extLst>
      <p:ext uri="{BB962C8B-B14F-4D97-AF65-F5344CB8AC3E}">
        <p14:creationId xmlns:p14="http://schemas.microsoft.com/office/powerpoint/2010/main" val="5997923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dissolve">
                                      <p:cBhvr>
                                        <p:cTn id="7" dur="500"/>
                                        <p:tgtEl>
                                          <p:spTgt spid="9">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dissolve">
                                      <p:cBhvr>
                                        <p:cTn id="10" dur="500"/>
                                        <p:tgtEl>
                                          <p:spTgt spid="9">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dissolve">
                                      <p:cBhvr>
                                        <p:cTn id="13" dur="500"/>
                                        <p:tgtEl>
                                          <p:spTgt spid="9">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animEffect transition="in" filter="dissolve">
                                      <p:cBhvr>
                                        <p:cTn id="16" dur="500"/>
                                        <p:tgtEl>
                                          <p:spTgt spid="9">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 calcmode="lin" valueType="num">
                                      <p:cBhvr additive="base">
                                        <p:cTn id="21" dur="5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
                                            <p:txEl>
                                              <p:pRg st="5" end="5"/>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 calcmode="lin" valueType="num">
                                      <p:cBhvr additive="base">
                                        <p:cTn id="25" dur="500" fill="hold"/>
                                        <p:tgtEl>
                                          <p:spTgt spid="9">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 calcmode="lin" valueType="num">
                                      <p:cBhvr>
                                        <p:cTn id="31" dur="1000" fill="hold"/>
                                        <p:tgtEl>
                                          <p:spTgt spid="9">
                                            <p:txEl>
                                              <p:pRg st="7" end="7"/>
                                            </p:txEl>
                                          </p:spTgt>
                                        </p:tgtEl>
                                        <p:attrNameLst>
                                          <p:attrName>ppt_w</p:attrName>
                                        </p:attrNameLst>
                                      </p:cBhvr>
                                      <p:tavLst>
                                        <p:tav tm="0">
                                          <p:val>
                                            <p:strVal val="#ppt_w*0.70"/>
                                          </p:val>
                                        </p:tav>
                                        <p:tav tm="100000">
                                          <p:val>
                                            <p:strVal val="#ppt_w"/>
                                          </p:val>
                                        </p:tav>
                                      </p:tavLst>
                                    </p:anim>
                                    <p:anim calcmode="lin" valueType="num">
                                      <p:cBhvr>
                                        <p:cTn id="32" dur="1000" fill="hold"/>
                                        <p:tgtEl>
                                          <p:spTgt spid="9">
                                            <p:txEl>
                                              <p:pRg st="7" end="7"/>
                                            </p:txEl>
                                          </p:spTgt>
                                        </p:tgtEl>
                                        <p:attrNameLst>
                                          <p:attrName>ppt_h</p:attrName>
                                        </p:attrNameLst>
                                      </p:cBhvr>
                                      <p:tavLst>
                                        <p:tav tm="0">
                                          <p:val>
                                            <p:strVal val="#ppt_h"/>
                                          </p:val>
                                        </p:tav>
                                        <p:tav tm="100000">
                                          <p:val>
                                            <p:strVal val="#ppt_h"/>
                                          </p:val>
                                        </p:tav>
                                      </p:tavLst>
                                    </p:anim>
                                    <p:animEffect transition="in" filter="fade">
                                      <p:cBhvr>
                                        <p:cTn id="33" dur="1000"/>
                                        <p:tgtEl>
                                          <p:spTgt spid="9">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9">
                                            <p:txEl>
                                              <p:pRg st="8" end="8"/>
                                            </p:txEl>
                                          </p:spTgt>
                                        </p:tgtEl>
                                        <p:attrNameLst>
                                          <p:attrName>style.visibility</p:attrName>
                                        </p:attrNameLst>
                                      </p:cBhvr>
                                      <p:to>
                                        <p:strVal val="visible"/>
                                      </p:to>
                                    </p:set>
                                    <p:anim calcmode="lin" valueType="num">
                                      <p:cBhvr>
                                        <p:cTn id="38" dur="1000" fill="hold"/>
                                        <p:tgtEl>
                                          <p:spTgt spid="9">
                                            <p:txEl>
                                              <p:pRg st="8" end="8"/>
                                            </p:txEl>
                                          </p:spTgt>
                                        </p:tgtEl>
                                        <p:attrNameLst>
                                          <p:attrName>ppt_w</p:attrName>
                                        </p:attrNameLst>
                                      </p:cBhvr>
                                      <p:tavLst>
                                        <p:tav tm="0">
                                          <p:val>
                                            <p:strVal val="#ppt_w*0.70"/>
                                          </p:val>
                                        </p:tav>
                                        <p:tav tm="100000">
                                          <p:val>
                                            <p:strVal val="#ppt_w"/>
                                          </p:val>
                                        </p:tav>
                                      </p:tavLst>
                                    </p:anim>
                                    <p:anim calcmode="lin" valueType="num">
                                      <p:cBhvr>
                                        <p:cTn id="39" dur="1000" fill="hold"/>
                                        <p:tgtEl>
                                          <p:spTgt spid="9">
                                            <p:txEl>
                                              <p:pRg st="8" end="8"/>
                                            </p:txEl>
                                          </p:spTgt>
                                        </p:tgtEl>
                                        <p:attrNameLst>
                                          <p:attrName>ppt_h</p:attrName>
                                        </p:attrNameLst>
                                      </p:cBhvr>
                                      <p:tavLst>
                                        <p:tav tm="0">
                                          <p:val>
                                            <p:strVal val="#ppt_h"/>
                                          </p:val>
                                        </p:tav>
                                        <p:tav tm="100000">
                                          <p:val>
                                            <p:strVal val="#ppt_h"/>
                                          </p:val>
                                        </p:tav>
                                      </p:tavLst>
                                    </p:anim>
                                    <p:animEffect transition="in" filter="fade">
                                      <p:cBhvr>
                                        <p:cTn id="40" dur="10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Christi As A </a:t>
            </a:r>
            <a:r>
              <a:rPr lang="en-US" dirty="0" smtClean="0"/>
              <a:t>Toddler 2000</a:t>
            </a:r>
            <a:endParaRPr lang="en-US" dirty="0"/>
          </a:p>
        </p:txBody>
      </p:sp>
      <p:sp>
        <p:nvSpPr>
          <p:cNvPr id="16" name="Content Placeholder 15"/>
          <p:cNvSpPr>
            <a:spLocks noGrp="1"/>
          </p:cNvSpPr>
          <p:nvPr>
            <p:ph sz="half" idx="1"/>
          </p:nvPr>
        </p:nvSpPr>
        <p:spPr>
          <a:xfrm>
            <a:off x="233926" y="1286790"/>
            <a:ext cx="8119852" cy="4839374"/>
          </a:xfrm>
        </p:spPr>
        <p:txBody>
          <a:bodyPr/>
          <a:lstStyle/>
          <a:p>
            <a:r>
              <a:rPr lang="en-US" dirty="0" smtClean="0"/>
              <a:t>Parents, Greg and Cheryl, had substance use</a:t>
            </a:r>
            <a:endParaRPr lang="en-US" dirty="0" smtClean="0"/>
          </a:p>
          <a:p>
            <a:pPr lvl="1"/>
            <a:r>
              <a:rPr lang="en-US" dirty="0" smtClean="0"/>
              <a:t>Alcohol</a:t>
            </a:r>
          </a:p>
          <a:p>
            <a:pPr lvl="1"/>
            <a:r>
              <a:rPr lang="en-US" dirty="0"/>
              <a:t>T</a:t>
            </a:r>
            <a:r>
              <a:rPr lang="en-US" dirty="0" smtClean="0"/>
              <a:t>hen </a:t>
            </a:r>
            <a:r>
              <a:rPr lang="en-US" dirty="0" smtClean="0"/>
              <a:t>heroin</a:t>
            </a:r>
          </a:p>
          <a:p>
            <a:r>
              <a:rPr lang="en-US" dirty="0" smtClean="0"/>
              <a:t>Greg in prison</a:t>
            </a:r>
            <a:endParaRPr lang="en-US" dirty="0" smtClean="0"/>
          </a:p>
          <a:p>
            <a:r>
              <a:rPr lang="en-US" dirty="0" smtClean="0"/>
              <a:t>Cheryl overdosed</a:t>
            </a:r>
            <a:endParaRPr lang="en-US" dirty="0"/>
          </a:p>
          <a:p>
            <a:r>
              <a:rPr lang="en-US" dirty="0" smtClean="0"/>
              <a:t>Relative </a:t>
            </a:r>
            <a:r>
              <a:rPr lang="en-US" dirty="0"/>
              <a:t>foster </a:t>
            </a:r>
            <a:r>
              <a:rPr lang="en-US" dirty="0" smtClean="0"/>
              <a:t>care</a:t>
            </a:r>
          </a:p>
          <a:p>
            <a:pPr lvl="1"/>
            <a:r>
              <a:rPr lang="en-US" dirty="0"/>
              <a:t>N</a:t>
            </a:r>
            <a:r>
              <a:rPr lang="en-US" dirty="0" smtClean="0"/>
              <a:t>eglect </a:t>
            </a:r>
            <a:r>
              <a:rPr lang="en-US" dirty="0"/>
              <a:t>at 2 </a:t>
            </a:r>
            <a:r>
              <a:rPr lang="en-US" dirty="0" smtClean="0"/>
              <a:t>years</a:t>
            </a:r>
          </a:p>
          <a:p>
            <a:pPr lvl="1"/>
            <a:r>
              <a:rPr lang="en-US" dirty="0" smtClean="0"/>
              <a:t>No permanency</a:t>
            </a:r>
          </a:p>
          <a:p>
            <a:r>
              <a:rPr lang="en-US" dirty="0" smtClean="0"/>
              <a:t>How many ACEs?</a:t>
            </a:r>
            <a:endParaRPr lang="en-US" dirty="0"/>
          </a:p>
        </p:txBody>
      </p:sp>
      <p:grpSp>
        <p:nvGrpSpPr>
          <p:cNvPr id="15" name="Group 14"/>
          <p:cNvGrpSpPr/>
          <p:nvPr/>
        </p:nvGrpSpPr>
        <p:grpSpPr>
          <a:xfrm>
            <a:off x="3575417" y="2094966"/>
            <a:ext cx="5515473" cy="4184152"/>
            <a:chOff x="3575417" y="1417638"/>
            <a:chExt cx="5515473" cy="4184152"/>
          </a:xfrm>
        </p:grpSpPr>
        <p:pic>
          <p:nvPicPr>
            <p:cNvPr id="14" name="Picture 13"/>
            <p:cNvPicPr>
              <a:picLocks noChangeAspect="1"/>
            </p:cNvPicPr>
            <p:nvPr/>
          </p:nvPicPr>
          <p:blipFill>
            <a:blip r:embed="rId2"/>
            <a:stretch>
              <a:fillRect/>
            </a:stretch>
          </p:blipFill>
          <p:spPr>
            <a:xfrm>
              <a:off x="3575417" y="1417638"/>
              <a:ext cx="5515473" cy="4184152"/>
            </a:xfrm>
            <a:prstGeom prst="rect">
              <a:avLst/>
            </a:prstGeom>
          </p:spPr>
        </p:pic>
        <p:sp>
          <p:nvSpPr>
            <p:cNvPr id="12" name="TextBox 11"/>
            <p:cNvSpPr txBox="1"/>
            <p:nvPr/>
          </p:nvSpPr>
          <p:spPr>
            <a:xfrm>
              <a:off x="6082076" y="5182413"/>
              <a:ext cx="876825" cy="369332"/>
            </a:xfrm>
            <a:prstGeom prst="rect">
              <a:avLst/>
            </a:prstGeom>
            <a:noFill/>
          </p:spPr>
          <p:txBody>
            <a:bodyPr wrap="none" rtlCol="0">
              <a:spAutoFit/>
            </a:bodyPr>
            <a:lstStyle/>
            <a:p>
              <a:r>
                <a:rPr lang="en-US" dirty="0">
                  <a:solidFill>
                    <a:srgbClr val="FFFFFF"/>
                  </a:solidFill>
                </a:rPr>
                <a:t>n</a:t>
              </a:r>
              <a:r>
                <a:rPr lang="en-US" dirty="0" smtClean="0">
                  <a:solidFill>
                    <a:srgbClr val="FFFFFF"/>
                  </a:solidFill>
                </a:rPr>
                <a:t>pr.org</a:t>
              </a:r>
              <a:endParaRPr lang="en-US" dirty="0">
                <a:solidFill>
                  <a:srgbClr val="FFFFFF"/>
                </a:solidFill>
              </a:endParaRPr>
            </a:p>
          </p:txBody>
        </p:sp>
      </p:grpSp>
    </p:spTree>
    <p:extLst>
      <p:ext uri="{BB962C8B-B14F-4D97-AF65-F5344CB8AC3E}">
        <p14:creationId xmlns:p14="http://schemas.microsoft.com/office/powerpoint/2010/main" val="31016027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9928"/>
            <a:ext cx="8229600" cy="1143000"/>
          </a:xfrm>
        </p:spPr>
        <p:txBody>
          <a:bodyPr>
            <a:normAutofit fontScale="90000"/>
          </a:bodyPr>
          <a:lstStyle/>
          <a:p>
            <a:r>
              <a:rPr lang="en-US" dirty="0" smtClean="0"/>
              <a:t>Study of ACEs Data by Kaiser Permanente and </a:t>
            </a:r>
            <a:r>
              <a:rPr lang="en-US" dirty="0" smtClean="0"/>
              <a:t>CDC Informs Us</a:t>
            </a:r>
            <a:endParaRPr lang="en-US" dirty="0"/>
          </a:p>
        </p:txBody>
      </p:sp>
      <p:sp>
        <p:nvSpPr>
          <p:cNvPr id="3" name="Content Placeholder 2"/>
          <p:cNvSpPr>
            <a:spLocks noGrp="1"/>
          </p:cNvSpPr>
          <p:nvPr>
            <p:ph idx="1"/>
          </p:nvPr>
        </p:nvSpPr>
        <p:spPr>
          <a:xfrm>
            <a:off x="155575" y="1981200"/>
            <a:ext cx="8382000" cy="4191000"/>
          </a:xfrm>
        </p:spPr>
        <p:txBody>
          <a:bodyPr/>
          <a:lstStyle/>
          <a:p>
            <a:r>
              <a:rPr lang="en-US" sz="2400" dirty="0" smtClean="0"/>
              <a:t>Evaluation at Kaiser Health Appraisal Clinic in 1990’s</a:t>
            </a:r>
          </a:p>
          <a:p>
            <a:pPr lvl="1"/>
            <a:r>
              <a:rPr lang="en-US" sz="2000" dirty="0" smtClean="0"/>
              <a:t>50,000 patients evaluated annually</a:t>
            </a:r>
          </a:p>
          <a:p>
            <a:pPr lvl="1"/>
            <a:r>
              <a:rPr lang="en-US" sz="2000" dirty="0" smtClean="0"/>
              <a:t>Over every 4 years, 81% HMO members seen</a:t>
            </a:r>
          </a:p>
          <a:p>
            <a:pPr lvl="1"/>
            <a:r>
              <a:rPr lang="en-US" sz="2000" dirty="0" smtClean="0"/>
              <a:t>Full medical, psychosocial, preventive evaluations</a:t>
            </a:r>
          </a:p>
          <a:p>
            <a:r>
              <a:rPr lang="en-US" sz="2400" dirty="0"/>
              <a:t>S</a:t>
            </a:r>
            <a:r>
              <a:rPr lang="en-US" sz="2400" dirty="0" smtClean="0"/>
              <a:t>urvey of general health risk factors mailed to members</a:t>
            </a:r>
          </a:p>
          <a:p>
            <a:pPr lvl="1"/>
            <a:r>
              <a:rPr lang="en-US" sz="2000" dirty="0" smtClean="0"/>
              <a:t>68% response rate of all patients evaluated</a:t>
            </a:r>
          </a:p>
          <a:p>
            <a:pPr lvl="1"/>
            <a:r>
              <a:rPr lang="en-US" sz="2000" dirty="0" smtClean="0"/>
              <a:t>Survey questions included ACEs questions</a:t>
            </a:r>
          </a:p>
          <a:p>
            <a:r>
              <a:rPr lang="en-US" sz="2400" dirty="0" smtClean="0"/>
              <a:t>17,337 of 18,175 completed mailed survey</a:t>
            </a:r>
          </a:p>
          <a:p>
            <a:pPr lvl="1"/>
            <a:r>
              <a:rPr lang="en-US" sz="2000" dirty="0" smtClean="0"/>
              <a:t>Average age of those completing surveys was 56 years</a:t>
            </a:r>
          </a:p>
          <a:p>
            <a:endParaRPr lang="en-US" dirty="0"/>
          </a:p>
        </p:txBody>
      </p:sp>
      <p:sp>
        <p:nvSpPr>
          <p:cNvPr id="6" name="Rectangle 4"/>
          <p:cNvSpPr>
            <a:spLocks/>
          </p:cNvSpPr>
          <p:nvPr/>
        </p:nvSpPr>
        <p:spPr bwMode="auto">
          <a:xfrm>
            <a:off x="914400" y="6019800"/>
            <a:ext cx="6835775" cy="355600"/>
          </a:xfrm>
          <a:prstGeom prst="rect">
            <a:avLst/>
          </a:prstGeom>
          <a:noFill/>
          <a:ln w="9525">
            <a:noFill/>
            <a:miter lim="800000"/>
            <a:headEnd/>
            <a:tailEnd/>
          </a:ln>
        </p:spPr>
        <p:txBody>
          <a:bodyPr wrap="none" lIns="0" tIns="0" rIns="40639" bIns="0">
            <a:prstTxWarp prst="textNoShape">
              <a:avLst/>
            </a:prstTxWarp>
            <a:spAutoFit/>
          </a:bodyPr>
          <a:lstStyle/>
          <a:p>
            <a:pPr marL="39688"/>
            <a:r>
              <a:rPr lang="en-US" sz="1800" dirty="0">
                <a:solidFill>
                  <a:schemeClr val="tx1"/>
                </a:solidFill>
                <a:latin typeface="Times New Roman" pitchFamily="-1" charset="0"/>
                <a:ea typeface="Times New Roman" pitchFamily="-1" charset="0"/>
                <a:cs typeface="Times New Roman" pitchFamily="-1" charset="0"/>
                <a:sym typeface="Times New Roman" pitchFamily="-1" charset="0"/>
              </a:rPr>
              <a:t>Felitti, Anda, et al., 1998 and http://www.cdc.gov/ace/prevalence.htm</a:t>
            </a:r>
          </a:p>
        </p:txBody>
      </p:sp>
    </p:spTree>
    <p:extLst>
      <p:ext uri="{BB962C8B-B14F-4D97-AF65-F5344CB8AC3E}">
        <p14:creationId xmlns:p14="http://schemas.microsoft.com/office/powerpoint/2010/main" val="1780281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dissolve">
                                      <p:cBhvr>
                                        <p:cTn id="15" dur="500"/>
                                        <p:tgtEl>
                                          <p:spTgt spid="3">
                                            <p:txEl>
                                              <p:pRg st="7" end="7"/>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dissolve">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2">
      <a:dk1>
        <a:srgbClr val="20709D"/>
      </a:dk1>
      <a:lt1>
        <a:sysClr val="window" lastClr="FFFFFF"/>
      </a:lt1>
      <a:dk2>
        <a:srgbClr val="323232"/>
      </a:dk2>
      <a:lt2>
        <a:srgbClr val="5FB0DE"/>
      </a:lt2>
      <a:accent1>
        <a:srgbClr val="F07F09"/>
      </a:accent1>
      <a:accent2>
        <a:srgbClr val="9F2936"/>
      </a:accent2>
      <a:accent3>
        <a:srgbClr val="14425D"/>
      </a:accent3>
      <a:accent4>
        <a:srgbClr val="4EA5D8"/>
      </a:accent4>
      <a:accent5>
        <a:srgbClr val="000000"/>
      </a:accent5>
      <a:accent6>
        <a:srgbClr val="C19859"/>
      </a:accent6>
      <a:hlink>
        <a:srgbClr val="0E3145"/>
      </a:hlink>
      <a:folHlink>
        <a:srgbClr val="FF000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13549</TotalTime>
  <Words>2188</Words>
  <Application>Microsoft Macintosh PowerPoint</Application>
  <PresentationFormat>On-screen Show (4:3)</PresentationFormat>
  <Paragraphs>372</Paragraphs>
  <Slides>39</Slides>
  <Notes>6</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39</vt:i4>
      </vt:variant>
    </vt:vector>
  </HeadingPairs>
  <TitlesOfParts>
    <vt:vector size="43" baseType="lpstr">
      <vt:lpstr>Adjacency</vt:lpstr>
      <vt:lpstr>Document</vt:lpstr>
      <vt:lpstr>Worksheet</vt:lpstr>
      <vt:lpstr>Chart</vt:lpstr>
      <vt:lpstr>  Keeping New Mexico from Becoming the Land of Entrapment Overcoming Adverse Childhood Experiences</vt:lpstr>
      <vt:lpstr>Objectives for Presentation</vt:lpstr>
      <vt:lpstr>Entrapment in New Mexico</vt:lpstr>
      <vt:lpstr>Christi Starting FOCUS Clinic Care</vt:lpstr>
      <vt:lpstr>Christi Delivered Loretta</vt:lpstr>
      <vt:lpstr>Christi and Loretta On Leaving Hospital</vt:lpstr>
      <vt:lpstr>Referrals Made For Christi</vt:lpstr>
      <vt:lpstr>Christi As A Toddler 2000</vt:lpstr>
      <vt:lpstr>Study of ACEs Data by Kaiser Permanente and CDC Informs Us</vt:lpstr>
      <vt:lpstr>Definition of Adverse Childhood Experiences (ACEs)</vt:lpstr>
      <vt:lpstr>ACEs: Relative Risks of Health Behaviors Associated with Risks for Early Death</vt:lpstr>
      <vt:lpstr>% of NM Adults Reporting an ACE, *Highest rate among states (NM, LA, AR, TN, WA)</vt:lpstr>
      <vt:lpstr>Percent of New Mexico Adults* Aged &gt;18 Years Reporting an ACE, by Number of ACEs Reported</vt:lpstr>
      <vt:lpstr>ACEs in New Mexico</vt:lpstr>
      <vt:lpstr>NOWS Trends NM and US</vt:lpstr>
      <vt:lpstr>Challenges for Christi and Loretta</vt:lpstr>
      <vt:lpstr>Engagement and Height Change</vt:lpstr>
      <vt:lpstr>Use of Cocaine, Crack, or Heroin by Engagement Level, First Year in FOCUS</vt:lpstr>
      <vt:lpstr>Progress for Christi and Loretta</vt:lpstr>
      <vt:lpstr>What About Earlier Prevention?</vt:lpstr>
      <vt:lpstr>Methods for ACEs Among Incarcerated Youth NM 2011-17</vt:lpstr>
      <vt:lpstr>PowerPoint Presentation</vt:lpstr>
      <vt:lpstr>PowerPoint Presentation</vt:lpstr>
      <vt:lpstr>PowerPoint Presentation</vt:lpstr>
      <vt:lpstr>Planned Services to Reduce Disparities</vt:lpstr>
      <vt:lpstr>Service Model for  Two-Generations</vt:lpstr>
      <vt:lpstr>Navigation Services</vt:lpstr>
      <vt:lpstr>Educational Supports</vt:lpstr>
      <vt:lpstr>July 18 – Dec 18 Medical Home</vt:lpstr>
      <vt:lpstr>Navigator Services Jul-Dec 2018</vt:lpstr>
      <vt:lpstr>Educational Services Jul-Dec 2018 </vt:lpstr>
      <vt:lpstr>Data Summary ADOBE Feb 2019</vt:lpstr>
      <vt:lpstr>Issues of Recovery as Family;  FOCUS and ADOBE</vt:lpstr>
      <vt:lpstr>Policy to Prevent ACEs</vt:lpstr>
      <vt:lpstr>How Policy Prevents ACEs</vt:lpstr>
      <vt:lpstr>Key Agenda for Healthy Children</vt:lpstr>
      <vt:lpstr>Future Activities</vt:lpstr>
      <vt:lpstr>Prevention of Entrapment</vt:lpstr>
      <vt:lpstr>Resources/references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2 Two Generation Medical Home Model: Supporting Resilience in the Context of ACEs and Substance Use Disorders</dc:title>
  <dc:creator>Andy Hsi</dc:creator>
  <cp:lastModifiedBy>Andy Hsi</cp:lastModifiedBy>
  <cp:revision>202</cp:revision>
  <dcterms:created xsi:type="dcterms:W3CDTF">2018-05-29T22:54:43Z</dcterms:created>
  <dcterms:modified xsi:type="dcterms:W3CDTF">2019-04-07T17:33:13Z</dcterms:modified>
</cp:coreProperties>
</file>